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24"/>
  </p:notesMasterIdLst>
  <p:sldIdLst>
    <p:sldId id="306" r:id="rId2"/>
    <p:sldId id="289" r:id="rId3"/>
    <p:sldId id="258" r:id="rId4"/>
    <p:sldId id="294" r:id="rId5"/>
    <p:sldId id="313" r:id="rId6"/>
    <p:sldId id="291" r:id="rId7"/>
    <p:sldId id="296" r:id="rId8"/>
    <p:sldId id="301" r:id="rId9"/>
    <p:sldId id="292" r:id="rId10"/>
    <p:sldId id="293" r:id="rId11"/>
    <p:sldId id="299" r:id="rId12"/>
    <p:sldId id="300" r:id="rId13"/>
    <p:sldId id="303" r:id="rId14"/>
    <p:sldId id="302" r:id="rId15"/>
    <p:sldId id="304" r:id="rId16"/>
    <p:sldId id="305" r:id="rId17"/>
    <p:sldId id="307" r:id="rId18"/>
    <p:sldId id="308" r:id="rId19"/>
    <p:sldId id="309" r:id="rId20"/>
    <p:sldId id="310" r:id="rId21"/>
    <p:sldId id="312" r:id="rId22"/>
    <p:sldId id="31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583A1-C794-4E14-8A0D-C38F4960A976}" type="datetimeFigureOut">
              <a:rPr lang="ru-RU" smtClean="0"/>
              <a:t>15.12.2020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AB4B5-E182-44A6-BC7A-D71957150DA8}" type="slidenum">
              <a:rPr lang="ru-RU" smtClean="0"/>
              <a:t>‹#›</a:t>
            </a:fld>
            <a:endParaRPr lang="ru-RU"/>
          </a:p>
        </p:txBody>
      </p:sp>
    </p:spTree>
    <p:extLst>
      <p:ext uri="{BB962C8B-B14F-4D97-AF65-F5344CB8AC3E}">
        <p14:creationId xmlns:p14="http://schemas.microsoft.com/office/powerpoint/2010/main" val="469145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AB8618CC-386B-4853-A26A-A50C0F08561D}"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0199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77028C-2799-4ECE-B738-EE7D3A912F26}" type="datetimeFigureOut">
              <a:rPr lang="ru-RU" smtClean="0"/>
              <a:t>15.12.2020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2882605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8327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4906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1084957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00232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734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222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759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1422400" y="838200"/>
            <a:ext cx="10363200" cy="537845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7">
            <a:extLst>
              <a:ext uri="{FF2B5EF4-FFF2-40B4-BE49-F238E27FC236}">
                <a16:creationId xmlns:a16="http://schemas.microsoft.com/office/drawing/2014/main" id="{EB6688E5-5E1C-42F9-976B-185B3FD8AEC8}"/>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8">
            <a:extLst>
              <a:ext uri="{FF2B5EF4-FFF2-40B4-BE49-F238E27FC236}">
                <a16:creationId xmlns:a16="http://schemas.microsoft.com/office/drawing/2014/main" id="{52D62C81-EF5E-438B-9FC9-A5892D67A374}"/>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11">
            <a:extLst>
              <a:ext uri="{FF2B5EF4-FFF2-40B4-BE49-F238E27FC236}">
                <a16:creationId xmlns:a16="http://schemas.microsoft.com/office/drawing/2014/main" id="{3128551A-9B4D-4FEC-BBD2-48AC83C09DA6}"/>
              </a:ext>
            </a:extLst>
          </p:cNvPr>
          <p:cNvSpPr>
            <a:spLocks noGrp="1" noChangeArrowheads="1"/>
          </p:cNvSpPr>
          <p:nvPr>
            <p:ph type="sldNum" sz="quarter" idx="12"/>
          </p:nvPr>
        </p:nvSpPr>
        <p:spPr>
          <a:ln/>
        </p:spPr>
        <p:txBody>
          <a:bodyPr/>
          <a:lstStyle>
            <a:lvl1pPr>
              <a:defRPr/>
            </a:lvl1pPr>
          </a:lstStyle>
          <a:p>
            <a:fld id="{514235A5-0AC9-47B4-939C-39BAF702CC23}" type="slidenum">
              <a:rPr lang="ru-RU" altLang="ru-RU"/>
              <a:pPr/>
              <a:t>‹#›</a:t>
            </a:fld>
            <a:endParaRPr lang="ru-RU" altLang="ru-RU" sz="1400"/>
          </a:p>
        </p:txBody>
      </p:sp>
    </p:spTree>
    <p:extLst>
      <p:ext uri="{BB962C8B-B14F-4D97-AF65-F5344CB8AC3E}">
        <p14:creationId xmlns:p14="http://schemas.microsoft.com/office/powerpoint/2010/main" val="4013847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4046305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77028C-2799-4ECE-B738-EE7D3A912F26}" type="datetimeFigureOut">
              <a:rPr lang="ru-RU" smtClean="0"/>
              <a:t>15.12.2020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B8618CC-386B-4853-A26A-A50C0F08561D}"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926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877028C-2799-4ECE-B738-EE7D3A912F26}" type="datetimeFigureOut">
              <a:rPr lang="ru-RU" smtClean="0"/>
              <a:t>15.12.2020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4249082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877028C-2799-4ECE-B738-EE7D3A912F26}" type="datetimeFigureOut">
              <a:rPr lang="ru-RU" smtClean="0"/>
              <a:t>15.12.2020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B8618CC-386B-4853-A26A-A50C0F08561D}"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370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877028C-2799-4ECE-B738-EE7D3A912F26}" type="datetimeFigureOut">
              <a:rPr lang="ru-RU" smtClean="0"/>
              <a:t>15.12.2020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B8618CC-386B-4853-A26A-A50C0F08561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9454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77028C-2799-4ECE-B738-EE7D3A912F26}" type="datetimeFigureOut">
              <a:rPr lang="ru-RU" smtClean="0"/>
              <a:t>15.12.2020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422044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77028C-2799-4ECE-B738-EE7D3A912F26}" type="datetimeFigureOut">
              <a:rPr lang="ru-RU" smtClean="0"/>
              <a:t>15.12.2020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B8618CC-386B-4853-A26A-A50C0F08561D}"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933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77028C-2799-4ECE-B738-EE7D3A912F26}" type="datetimeFigureOut">
              <a:rPr lang="ru-RU" smtClean="0"/>
              <a:t>15.12.2020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B8618CC-386B-4853-A26A-A50C0F08561D}" type="slidenum">
              <a:rPr lang="ru-RU" smtClean="0"/>
              <a:t>‹#›</a:t>
            </a:fld>
            <a:endParaRPr lang="ru-RU"/>
          </a:p>
        </p:txBody>
      </p:sp>
    </p:spTree>
    <p:extLst>
      <p:ext uri="{BB962C8B-B14F-4D97-AF65-F5344CB8AC3E}">
        <p14:creationId xmlns:p14="http://schemas.microsoft.com/office/powerpoint/2010/main" val="2273838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77028C-2799-4ECE-B738-EE7D3A912F26}" type="datetimeFigureOut">
              <a:rPr lang="ru-RU" smtClean="0"/>
              <a:t>15.12.2020</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B8618CC-386B-4853-A26A-A50C0F08561D}" type="slidenum">
              <a:rPr lang="ru-RU" smtClean="0"/>
              <a:t>‹#›</a:t>
            </a:fld>
            <a:endParaRPr lang="ru-RU"/>
          </a:p>
        </p:txBody>
      </p:sp>
    </p:spTree>
    <p:extLst>
      <p:ext uri="{BB962C8B-B14F-4D97-AF65-F5344CB8AC3E}">
        <p14:creationId xmlns:p14="http://schemas.microsoft.com/office/powerpoint/2010/main" val="1076562595"/>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95600" y="2132856"/>
            <a:ext cx="7560840" cy="2448272"/>
          </a:xfrm>
        </p:spPr>
        <p:style>
          <a:lnRef idx="2">
            <a:schemeClr val="dk1"/>
          </a:lnRef>
          <a:fillRef idx="1">
            <a:schemeClr val="lt1"/>
          </a:fillRef>
          <a:effectRef idx="0">
            <a:schemeClr val="dk1"/>
          </a:effectRef>
          <a:fontRef idx="minor">
            <a:schemeClr val="dk1"/>
          </a:fontRef>
        </p:style>
        <p:txBody>
          <a:bodyPr>
            <a:normAutofit fontScale="90000"/>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r>
            <a:b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br>
            <a:r>
              <a:rPr lang="kk-KZ"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№14 дәріс</a:t>
            </a:r>
            <a:br>
              <a:rPr lang="kk-KZ"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br>
            <a:r>
              <a:rPr lang="kk-KZ"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Тақырыбы:</a:t>
            </a:r>
            <a:r>
              <a:rPr lang="ru-RU"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«Биож</a:t>
            </a:r>
            <a:r>
              <a:rPr lang="kk-KZ"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үйелердің морфогенезі</a:t>
            </a:r>
            <a:r>
              <a:rPr lang="ru-RU"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a:t>
            </a:r>
            <a:endParaRPr lang="ru-RU" sz="54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882316" y="4930034"/>
            <a:ext cx="5677338" cy="830997"/>
          </a:xfrm>
          <a:prstGeom prst="rect">
            <a:avLst/>
          </a:prstGeom>
        </p:spPr>
        <p:txBody>
          <a:bodyPr wrap="square">
            <a:spAutoFit/>
          </a:bodyPr>
          <a:lstStyle/>
          <a:p>
            <a:pPr algn="ctr"/>
            <a:r>
              <a:rPr lang="kk-KZ" sz="2400" b="1" dirty="0" smtClean="0">
                <a:latin typeface="Times New Roman" panose="02020603050405020304" pitchFamily="18" charset="0"/>
                <a:ea typeface="Calibri" panose="020F0502020204030204" pitchFamily="34" charset="0"/>
              </a:rPr>
              <a:t>Дәріскер:Юсаева </a:t>
            </a:r>
            <a:r>
              <a:rPr lang="kk-KZ" sz="2400" b="1" dirty="0">
                <a:latin typeface="Times New Roman" panose="02020603050405020304" pitchFamily="18" charset="0"/>
                <a:ea typeface="Calibri" panose="020F0502020204030204" pitchFamily="34" charset="0"/>
              </a:rPr>
              <a:t>Дамира Анарбековна </a:t>
            </a:r>
            <a:r>
              <a:rPr lang="kk-KZ" sz="2400" b="1" dirty="0" smtClean="0">
                <a:latin typeface="Times New Roman" panose="02020603050405020304" pitchFamily="18" charset="0"/>
                <a:ea typeface="Calibri" panose="020F0502020204030204" pitchFamily="34" charset="0"/>
              </a:rPr>
              <a:t> </a:t>
            </a:r>
            <a:r>
              <a:rPr lang="kk-KZ" sz="2400" b="1" dirty="0">
                <a:latin typeface="Times New Roman" panose="02020603050405020304" pitchFamily="18" charset="0"/>
                <a:ea typeface="Calibri" panose="020F0502020204030204" pitchFamily="34" charset="0"/>
              </a:rPr>
              <a:t>б.ғ.к., аға оқытушы</a:t>
            </a:r>
            <a:endParaRPr lang="ru-RU" sz="2400" b="1" dirty="0"/>
          </a:p>
        </p:txBody>
      </p:sp>
      <p:sp>
        <p:nvSpPr>
          <p:cNvPr id="4" name="Прямоугольник 3"/>
          <p:cNvSpPr/>
          <p:nvPr/>
        </p:nvSpPr>
        <p:spPr>
          <a:xfrm>
            <a:off x="2524101" y="214290"/>
            <a:ext cx="7239931" cy="1569660"/>
          </a:xfrm>
          <a:prstGeom prst="rect">
            <a:avLst/>
          </a:prstGeom>
          <a:noFill/>
        </p:spPr>
        <p:txBody>
          <a:bodyPr wrap="none" lIns="91440" tIns="45720" rIns="91440" bIns="45720">
            <a:spAutoFit/>
          </a:bodyPr>
          <a:lstStyle/>
          <a:p>
            <a:pPr algn="ctr"/>
            <a:r>
              <a:rPr lang="kk-KZ"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Әл-фараби атындағы Қазақ Ұлттық Университеті</a:t>
            </a:r>
          </a:p>
          <a:p>
            <a:pPr algn="ctr"/>
            <a:r>
              <a:rPr lang="kk-KZ"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Биология және биотехнология факультеті</a:t>
            </a:r>
          </a:p>
          <a:p>
            <a:pPr algn="ctr"/>
            <a:r>
              <a:rPr lang="kk-KZ" sz="24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5В060700-Биология</a:t>
            </a:r>
            <a:endParaRPr lang="kk-KZ"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kk-KZ"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Морфогенездің клеткалық механизмі</a:t>
            </a:r>
            <a:endParaRPr lang="ru-RU" sz="2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323367" y="271287"/>
            <a:ext cx="2054530" cy="1798476"/>
          </a:xfrm>
          <a:prstGeom prst="rect">
            <a:avLst/>
          </a:prstGeom>
        </p:spPr>
      </p:pic>
      <p:pic>
        <p:nvPicPr>
          <p:cNvPr id="6" name="Рисунок 5"/>
          <p:cNvPicPr>
            <a:picLocks noChangeAspect="1"/>
          </p:cNvPicPr>
          <p:nvPr/>
        </p:nvPicPr>
        <p:blipFill>
          <a:blip r:embed="rId3"/>
          <a:stretch>
            <a:fillRect/>
          </a:stretch>
        </p:blipFill>
        <p:spPr>
          <a:xfrm>
            <a:off x="10056440" y="271287"/>
            <a:ext cx="1944793" cy="1804572"/>
          </a:xfrm>
          <a:prstGeom prst="rect">
            <a:avLst/>
          </a:prstGeom>
        </p:spPr>
      </p:pic>
      <p:sp>
        <p:nvSpPr>
          <p:cNvPr id="8" name="Прямоугольник 7"/>
          <p:cNvSpPr/>
          <p:nvPr/>
        </p:nvSpPr>
        <p:spPr>
          <a:xfrm>
            <a:off x="5254169" y="6396335"/>
            <a:ext cx="2043701" cy="461665"/>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rPr>
              <a:t>Алматы-2020</a:t>
            </a:r>
          </a:p>
        </p:txBody>
      </p:sp>
    </p:spTree>
    <p:extLst>
      <p:ext uri="{BB962C8B-B14F-4D97-AF65-F5344CB8AC3E}">
        <p14:creationId xmlns:p14="http://schemas.microsoft.com/office/powerpoint/2010/main" val="5703149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0C5CAA2-7BB5-4D7B-A64B-284AC72A5C7A}"/>
              </a:ext>
            </a:extLst>
          </p:cNvPr>
          <p:cNvSpPr>
            <a:spLocks noGrp="1"/>
          </p:cNvSpPr>
          <p:nvPr>
            <p:ph idx="1"/>
          </p:nvPr>
        </p:nvSpPr>
        <p:spPr>
          <a:xfrm>
            <a:off x="685800" y="821094"/>
            <a:ext cx="10820400" cy="5505061"/>
          </a:xfrm>
          <a:solidFill>
            <a:schemeClr val="accent3">
              <a:lumMod val="60000"/>
              <a:lumOff val="40000"/>
            </a:schemeClr>
          </a:solidFill>
          <a:ln>
            <a:solidFill>
              <a:schemeClr val="accent3">
                <a:lumMod val="75000"/>
              </a:schemeClr>
            </a:solidFill>
          </a:ln>
          <a:effectLst>
            <a:glow rad="139700">
              <a:schemeClr val="accent3">
                <a:satMod val="175000"/>
                <a:alpha val="40000"/>
              </a:schemeClr>
            </a:glow>
          </a:effectLst>
        </p:spPr>
        <p:txBody>
          <a:bodyPr>
            <a:normAutofit/>
          </a:bodyPr>
          <a:lstStyle/>
          <a:p>
            <a:pPr algn="just"/>
            <a:r>
              <a:rPr lang="ru-RU" dirty="0" err="1">
                <a:solidFill>
                  <a:schemeClr val="tx1"/>
                </a:solidFill>
                <a:latin typeface="Times New Roman" panose="02020603050405020304" pitchFamily="18" charset="0"/>
                <a:cs typeface="Times New Roman" panose="02020603050405020304" pitchFamily="18" charset="0"/>
              </a:rPr>
              <a:t>Осылайша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қабылдаушы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шекараларында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құрамындағы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ақпараттың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көлемі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бойынша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прокариоттық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шамамен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организмдер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біріктіріліп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симбиотикалық</a:t>
            </a:r>
            <a:r>
              <a:rPr lang="ru-RU" dirty="0">
                <a:solidFill>
                  <a:schemeClr val="tx1"/>
                </a:solidFill>
                <a:latin typeface="Times New Roman" panose="02020603050405020304" pitchFamily="18" charset="0"/>
                <a:cs typeface="Times New Roman" panose="02020603050405020304" pitchFamily="18" charset="0"/>
              </a:rPr>
              <a:t> биоценоз </a:t>
            </a:r>
            <a:r>
              <a:rPr lang="ru-RU" dirty="0" err="1">
                <a:solidFill>
                  <a:schemeClr val="tx1"/>
                </a:solidFill>
                <a:latin typeface="Times New Roman" panose="02020603050405020304" pitchFamily="18" charset="0"/>
                <a:cs typeface="Times New Roman" panose="02020603050405020304" pitchFamily="18" charset="0"/>
              </a:rPr>
              <a:t>түзеді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үлкен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функционалдылыққа</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ие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жасушаішілік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құрылымдардың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үйлесімді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жұмысын</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жасушаның</a:t>
            </a:r>
            <a:r>
              <a:rPr lang="ru-RU" dirty="0">
                <a:solidFill>
                  <a:schemeClr val="tx1"/>
                </a:solidFill>
                <a:latin typeface="Times New Roman" panose="02020603050405020304" pitchFamily="18" charset="0"/>
                <a:cs typeface="Times New Roman" panose="02020603050405020304" pitchFamily="18" charset="0"/>
              </a:rPr>
              <a:t> сыртқы </a:t>
            </a:r>
            <a:r>
              <a:rPr lang="ru-RU" dirty="0" err="1">
                <a:solidFill>
                  <a:schemeClr val="tx1"/>
                </a:solidFill>
                <a:latin typeface="Times New Roman" panose="02020603050405020304" pitchFamily="18" charset="0"/>
                <a:cs typeface="Times New Roman" panose="02020603050405020304" pitchFamily="18" charset="0"/>
              </a:rPr>
              <a:t>әсерлерге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барабар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жауап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беруін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арналы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басқару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ықпал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жасушалық</a:t>
            </a:r>
            <a:r>
              <a:rPr lang="ru-RU" dirty="0">
                <a:solidFill>
                  <a:schemeClr val="tx1"/>
                </a:solidFill>
                <a:latin typeface="Times New Roman" panose="02020603050405020304" pitchFamily="18" charset="0"/>
                <a:cs typeface="Times New Roman" panose="02020603050405020304" pitchFamily="18" charset="0"/>
              </a:rPr>
              <a:t> метаболизм </a:t>
            </a:r>
            <a:r>
              <a:rPr lang="ru-RU" dirty="0" err="1">
                <a:solidFill>
                  <a:schemeClr val="tx1"/>
                </a:solidFill>
                <a:latin typeface="Times New Roman" panose="02020603050405020304" pitchFamily="18" charset="0"/>
                <a:cs typeface="Times New Roman" panose="02020603050405020304" pitchFamily="18" charset="0"/>
              </a:rPr>
              <a:t>орталық</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автономды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басқару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түрлерінің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оңтайлы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үйлесімін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көптеген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тікелей</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кері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байланыстармен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тесілді</a:t>
            </a:r>
            <a:r>
              <a:rPr lang="ru-RU"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72499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93516419-4D43-A54A-9D2E-17AAD1E0DC29}"/>
              </a:ext>
            </a:extLst>
          </p:cNvPr>
          <p:cNvSpPr>
            <a:spLocks noGrp="1"/>
          </p:cNvSpPr>
          <p:nvPr>
            <p:ph idx="1"/>
          </p:nvPr>
        </p:nvSpPr>
        <p:spPr>
          <a:xfrm>
            <a:off x="658505" y="290282"/>
            <a:ext cx="10820400" cy="6096869"/>
          </a:xfrm>
          <a:solidFill>
            <a:schemeClr val="accent3">
              <a:lumMod val="20000"/>
              <a:lumOff val="80000"/>
            </a:schemeClr>
          </a:solidFill>
          <a:ln>
            <a:solidFill>
              <a:schemeClr val="accent3">
                <a:lumMod val="75000"/>
              </a:schemeClr>
            </a:solidFill>
          </a:ln>
          <a:effectLst>
            <a:glow rad="101600">
              <a:schemeClr val="accent3">
                <a:satMod val="175000"/>
                <a:alpha val="40000"/>
              </a:schemeClr>
            </a:glow>
          </a:effectLst>
        </p:spPr>
        <p:txBody>
          <a:bodyPr>
            <a:noAutofit/>
          </a:bodyPr>
          <a:lstStyle/>
          <a:p>
            <a:pPr algn="just"/>
            <a:r>
              <a:rPr lang="ru-RU" sz="2000" dirty="0" err="1">
                <a:solidFill>
                  <a:schemeClr val="tx1"/>
                </a:solidFill>
                <a:latin typeface="Times New Roman" panose="02020603050405020304" pitchFamily="18" charset="0"/>
                <a:cs typeface="Times New Roman" panose="02020603050405020304" pitchFamily="18" charset="0"/>
              </a:rPr>
              <a:t>Бір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клеткалы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эукариоттардың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көбеюінің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таралған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тәсілі</a:t>
            </a:r>
            <a:r>
              <a:rPr lang="ru-RU" sz="2000" dirty="0">
                <a:solidFill>
                  <a:schemeClr val="tx1"/>
                </a:solidFill>
                <a:latin typeface="Times New Roman" panose="02020603050405020304" pitchFamily="18" charset="0"/>
                <a:cs typeface="Times New Roman" panose="02020603050405020304" pitchFamily="18" charset="0"/>
              </a:rPr>
              <a:t>-от-</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вегетативті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көбею</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онда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бөлінулер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арасында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аналық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массасының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екі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еселенуі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жүреді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процесс </a:t>
            </a:r>
            <a:r>
              <a:rPr lang="ru-RU" sz="2000" dirty="0" err="1">
                <a:solidFill>
                  <a:schemeClr val="tx1"/>
                </a:solidFill>
                <a:latin typeface="Times New Roman" panose="02020603050405020304" pitchFamily="18" charset="0"/>
                <a:cs typeface="Times New Roman" panose="02020603050405020304" pitchFamily="18" charset="0"/>
              </a:rPr>
              <a:t>гетерохронды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циклінің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қатаң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уақыт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тізбегінде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жүзеге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асырылатын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төрт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кезеңге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бөлінуінен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көрінеді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Субжасушалы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екі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еселенуі</a:t>
            </a:r>
            <a:r>
              <a:rPr lang="ru-RU" sz="2000" dirty="0">
                <a:solidFill>
                  <a:schemeClr val="tx1"/>
                </a:solidFill>
                <a:latin typeface="Times New Roman" panose="02020603050405020304" pitchFamily="18" charset="0"/>
                <a:cs typeface="Times New Roman" panose="02020603050405020304" pitchFamily="18" charset="0"/>
              </a:rPr>
              <a:t> әртүрлі </a:t>
            </a:r>
            <a:r>
              <a:rPr lang="ru-RU" sz="2000" dirty="0" err="1">
                <a:solidFill>
                  <a:schemeClr val="tx1"/>
                </a:solidFill>
                <a:latin typeface="Times New Roman" panose="02020603050405020304" pitchFamily="18" charset="0"/>
                <a:cs typeface="Times New Roman" panose="02020603050405020304" pitchFamily="18" charset="0"/>
              </a:rPr>
              <a:t>жолдармен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жүреді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эукариоттық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симбиотикалық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шығу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тегіне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байланысты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болуы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мүмкін</a:t>
            </a:r>
            <a:r>
              <a:rPr lang="ru-RU" sz="2000" dirty="0">
                <a:solidFill>
                  <a:schemeClr val="tx1"/>
                </a:solidFill>
                <a:latin typeface="Times New Roman" panose="02020603050405020304" pitchFamily="18" charset="0"/>
                <a:cs typeface="Times New Roman" panose="02020603050405020304" pitchFamily="18" charset="0"/>
              </a:rPr>
              <a:t>. ДНҚ </a:t>
            </a:r>
            <a:r>
              <a:rPr lang="ru-RU" sz="2000" dirty="0" err="1">
                <a:solidFill>
                  <a:schemeClr val="tx1"/>
                </a:solidFill>
                <a:latin typeface="Times New Roman" panose="02020603050405020304" pitchFamily="18" charset="0"/>
                <a:cs typeface="Times New Roman" panose="02020603050405020304" pitchFamily="18" charset="0"/>
              </a:rPr>
              <a:t>мазмұны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прокариоттардағыдай</a:t>
            </a:r>
            <a:r>
              <a:rPr lang="ru-RU" sz="2000" dirty="0">
                <a:solidFill>
                  <a:schemeClr val="tx1"/>
                </a:solidFill>
                <a:latin typeface="Times New Roman" panose="02020603050405020304" pitchFamily="18" charset="0"/>
                <a:cs typeface="Times New Roman" panose="02020603050405020304" pitchFamily="18" charset="0"/>
              </a:rPr>
              <a:t>, репликация арқылы </a:t>
            </a:r>
            <a:r>
              <a:rPr lang="ru-RU" sz="2000" dirty="0" err="1">
                <a:solidFill>
                  <a:schemeClr val="tx1"/>
                </a:solidFill>
                <a:latin typeface="Times New Roman" panose="02020603050405020304" pitchFamily="18" charset="0"/>
                <a:cs typeface="Times New Roman" panose="02020603050405020304" pitchFamily="18" charset="0"/>
              </a:rPr>
              <a:t>екі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есе</a:t>
            </a:r>
            <a:r>
              <a:rPr lang="ru-RU" sz="2000" dirty="0">
                <a:solidFill>
                  <a:schemeClr val="tx1"/>
                </a:solidFill>
                <a:latin typeface="Times New Roman" panose="02020603050405020304" pitchFamily="18" charset="0"/>
                <a:cs typeface="Times New Roman" panose="02020603050405020304" pitchFamily="18" charset="0"/>
              </a:rPr>
              <a:t>, РНҚ — транскрипция арқылы, </a:t>
            </a:r>
            <a:r>
              <a:rPr lang="ru-RU" sz="2000" dirty="0" err="1">
                <a:solidFill>
                  <a:schemeClr val="tx1"/>
                </a:solidFill>
                <a:latin typeface="Times New Roman" panose="02020603050405020304" pitchFamily="18" charset="0"/>
                <a:cs typeface="Times New Roman" panose="02020603050405020304" pitchFamily="18" charset="0"/>
              </a:rPr>
              <a:t>ақуыз</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молекулалары</a:t>
            </a:r>
            <a:r>
              <a:rPr lang="ru-RU" sz="2000" dirty="0">
                <a:solidFill>
                  <a:schemeClr val="tx1"/>
                </a:solidFill>
                <a:latin typeface="Times New Roman" panose="02020603050405020304" pitchFamily="18" charset="0"/>
                <a:cs typeface="Times New Roman" panose="02020603050405020304" pitchFamily="18" charset="0"/>
              </a:rPr>
              <a:t> — </a:t>
            </a:r>
            <a:r>
              <a:rPr lang="ru-RU" sz="2000" dirty="0" err="1">
                <a:solidFill>
                  <a:schemeClr val="tx1"/>
                </a:solidFill>
                <a:latin typeface="Times New Roman" panose="02020603050405020304" pitchFamily="18" charset="0"/>
                <a:cs typeface="Times New Roman" panose="02020603050405020304" pitchFamily="18" charset="0"/>
              </a:rPr>
              <a:t>аударма</a:t>
            </a:r>
            <a:r>
              <a:rPr lang="ru-RU" sz="2000" dirty="0">
                <a:solidFill>
                  <a:schemeClr val="tx1"/>
                </a:solidFill>
                <a:latin typeface="Times New Roman" panose="02020603050405020304" pitchFamily="18" charset="0"/>
                <a:cs typeface="Times New Roman" panose="02020603050405020304" pitchFamily="18" charset="0"/>
              </a:rPr>
              <a:t> арқылы. </a:t>
            </a:r>
            <a:r>
              <a:rPr lang="ru-RU" sz="2000" dirty="0" err="1">
                <a:solidFill>
                  <a:schemeClr val="tx1"/>
                </a:solidFill>
                <a:latin typeface="Times New Roman" panose="02020603050405020304" pitchFamily="18" charset="0"/>
                <a:cs typeface="Times New Roman" panose="02020603050405020304" pitchFamily="18" charset="0"/>
              </a:rPr>
              <a:t>Морфогенезде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тағы</a:t>
            </a:r>
            <a:r>
              <a:rPr lang="ru-RU" sz="2000" dirty="0">
                <a:solidFill>
                  <a:schemeClr val="tx1"/>
                </a:solidFill>
                <a:latin typeface="Times New Roman" panose="02020603050405020304" pitchFamily="18" charset="0"/>
                <a:cs typeface="Times New Roman" panose="02020603050405020304" pitchFamily="18" charset="0"/>
              </a:rPr>
              <a:t> да </a:t>
            </a:r>
            <a:r>
              <a:rPr lang="ru-RU" sz="2000" dirty="0" err="1">
                <a:solidFill>
                  <a:schemeClr val="tx1"/>
                </a:solidFill>
                <a:latin typeface="Times New Roman" panose="02020603050405020304" pitchFamily="18" charset="0"/>
                <a:cs typeface="Times New Roman" panose="02020603050405020304" pitchFamily="18" charset="0"/>
              </a:rPr>
              <a:t>өзін-өзі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жинау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процестері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маңызды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рөл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атқарады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өйткені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прокариоттардан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шыққан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органеллалар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көбінесе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өзін-өзі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көбейтудің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бұрынғы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әдісін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сақтап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архитектурасын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қалпына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келтіру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жасушаішілік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күрделі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ансамблінің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үйлесімді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жұмысы</a:t>
            </a:r>
            <a:r>
              <a:rPr lang="ru-RU" sz="2000" dirty="0">
                <a:solidFill>
                  <a:schemeClr val="tx1"/>
                </a:solidFill>
                <a:latin typeface="Times New Roman" panose="02020603050405020304" pitchFamily="18" charset="0"/>
                <a:cs typeface="Times New Roman" panose="02020603050405020304" pitchFamily="18" charset="0"/>
              </a:rPr>
              <a:t> және сыртқы </a:t>
            </a:r>
            <a:r>
              <a:rPr lang="ru-RU" sz="2000" dirty="0" err="1">
                <a:solidFill>
                  <a:schemeClr val="tx1"/>
                </a:solidFill>
                <a:latin typeface="Times New Roman" panose="02020603050405020304" pitchFamily="18" charset="0"/>
                <a:cs typeface="Times New Roman" panose="02020603050405020304" pitchFamily="18" charset="0"/>
              </a:rPr>
              <a:t>әсерлерге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жауап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берудің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оңтайлы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нұсқасын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таңдау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үшін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жеткіліксіз</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Аяқ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киімнің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инфузиясы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атап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айтқанда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шартты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рефлекстің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жасауға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қабілетті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Тәжірибелердің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қараңғыда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тұрған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аяқ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киім</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қараңғылық</a:t>
            </a:r>
            <a:r>
              <a:rPr lang="ru-RU" sz="2000" dirty="0">
                <a:solidFill>
                  <a:schemeClr val="tx1"/>
                </a:solidFill>
                <a:latin typeface="Times New Roman" panose="02020603050405020304" pitchFamily="18" charset="0"/>
                <a:cs typeface="Times New Roman" panose="02020603050405020304" pitchFamily="18" charset="0"/>
              </a:rPr>
              <a:t> пен </a:t>
            </a:r>
            <a:r>
              <a:rPr lang="ru-RU" sz="2000" dirty="0" err="1">
                <a:solidFill>
                  <a:schemeClr val="tx1"/>
                </a:solidFill>
                <a:latin typeface="Times New Roman" panose="02020603050405020304" pitchFamily="18" charset="0"/>
                <a:cs typeface="Times New Roman" panose="02020603050405020304" pitchFamily="18" charset="0"/>
              </a:rPr>
              <a:t>жарық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арасындағы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шекараны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кесіп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өткен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кезде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электр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тогымен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соғылды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әсерге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жауап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ретінде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бірден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тоқтап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артқа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бұрылды</a:t>
            </a:r>
            <a:r>
              <a:rPr lang="ru-RU" sz="2000" dirty="0">
                <a:solidFill>
                  <a:schemeClr val="tx1"/>
                </a:solidFill>
                <a:latin typeface="Times New Roman" panose="02020603050405020304" pitchFamily="18" charset="0"/>
                <a:cs typeface="Times New Roman" panose="02020603050405020304" pitchFamily="18" charset="0"/>
              </a:rPr>
              <a:t>. 45 </a:t>
            </a:r>
            <a:r>
              <a:rPr lang="ru-RU" sz="2000" dirty="0" err="1">
                <a:solidFill>
                  <a:schemeClr val="tx1"/>
                </a:solidFill>
                <a:latin typeface="Times New Roman" panose="02020603050405020304" pitchFamily="18" charset="0"/>
                <a:cs typeface="Times New Roman" panose="02020603050405020304" pitchFamily="18" charset="0"/>
              </a:rPr>
              <a:t>минуттан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кейін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жаттығу</a:t>
            </a:r>
            <a:r>
              <a:rPr lang="ru-RU" sz="2000" dirty="0">
                <a:solidFill>
                  <a:schemeClr val="tx1"/>
                </a:solidFill>
                <a:latin typeface="Times New Roman" panose="02020603050405020304" pitchFamily="18" charset="0"/>
                <a:cs typeface="Times New Roman" panose="02020603050405020304" pitchFamily="18" charset="0"/>
              </a:rPr>
              <a:t>" арқылы </a:t>
            </a:r>
            <a:r>
              <a:rPr lang="ru-RU" sz="2000" dirty="0" err="1">
                <a:solidFill>
                  <a:schemeClr val="tx1"/>
                </a:solidFill>
                <a:latin typeface="Times New Roman" panose="02020603050405020304" pitchFamily="18" charset="0"/>
                <a:cs typeface="Times New Roman" panose="02020603050405020304" pitchFamily="18" charset="0"/>
              </a:rPr>
              <a:t>қараңғылық</a:t>
            </a:r>
            <a:r>
              <a:rPr lang="ru-RU" sz="2000" dirty="0">
                <a:solidFill>
                  <a:schemeClr val="tx1"/>
                </a:solidFill>
                <a:latin typeface="Times New Roman" panose="02020603050405020304" pitchFamily="18" charset="0"/>
                <a:cs typeface="Times New Roman" panose="02020603050405020304" pitchFamily="18" charset="0"/>
              </a:rPr>
              <a:t> пен </a:t>
            </a:r>
            <a:r>
              <a:rPr lang="ru-RU" sz="2000" dirty="0" err="1">
                <a:solidFill>
                  <a:schemeClr val="tx1"/>
                </a:solidFill>
                <a:latin typeface="Times New Roman" panose="02020603050405020304" pitchFamily="18" charset="0"/>
                <a:cs typeface="Times New Roman" panose="02020603050405020304" pitchFamily="18" charset="0"/>
              </a:rPr>
              <a:t>жарық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арасындағы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шекарадағы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аяқ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киім</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электр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тогының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соғуын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күтпестен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бұрылды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Алынған</a:t>
            </a:r>
            <a:r>
              <a:rPr lang="ru-RU" sz="2000" dirty="0">
                <a:solidFill>
                  <a:schemeClr val="tx1"/>
                </a:solidFill>
                <a:latin typeface="Times New Roman" panose="02020603050405020304" pitchFamily="18" charset="0"/>
                <a:cs typeface="Times New Roman" panose="02020603050405020304" pitchFamily="18" charset="0"/>
              </a:rPr>
              <a:t> реакция </a:t>
            </a:r>
            <a:r>
              <a:rPr lang="ru-RU" sz="2000" dirty="0" err="1">
                <a:solidFill>
                  <a:schemeClr val="tx1"/>
                </a:solidFill>
                <a:latin typeface="Times New Roman" panose="02020603050405020304" pitchFamily="18" charset="0"/>
                <a:cs typeface="Times New Roman" panose="02020603050405020304" pitchFamily="18" charset="0"/>
              </a:rPr>
              <a:t>аяқ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киімнің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жадында</a:t>
            </a:r>
            <a:r>
              <a:rPr lang="ru-RU" sz="2000" dirty="0">
                <a:solidFill>
                  <a:schemeClr val="tx1"/>
                </a:solidFill>
                <a:latin typeface="Times New Roman" panose="02020603050405020304" pitchFamily="18" charset="0"/>
                <a:cs typeface="Times New Roman" panose="02020603050405020304" pitchFamily="18" charset="0"/>
              </a:rPr>
              <a:t>" 1,5 </a:t>
            </a:r>
            <a:r>
              <a:rPr lang="ru-RU" sz="2000" dirty="0" err="1">
                <a:solidFill>
                  <a:schemeClr val="tx1"/>
                </a:solidFill>
                <a:latin typeface="Times New Roman" panose="02020603050405020304" pitchFamily="18" charset="0"/>
                <a:cs typeface="Times New Roman" panose="02020603050405020304" pitchFamily="18" charset="0"/>
              </a:rPr>
              <a:t>сағатқа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дейін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сақталды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Тәжірибелер</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көрсеткендей</a:t>
            </a:r>
            <a:r>
              <a:rPr lang="ru-RU" sz="2000" dirty="0">
                <a:solidFill>
                  <a:schemeClr val="tx1"/>
                </a:solidFill>
                <a:latin typeface="Times New Roman" panose="02020603050405020304" pitchFamily="18" charset="0"/>
                <a:cs typeface="Times New Roman" panose="02020603050405020304" pitchFamily="18" charset="0"/>
              </a:rPr>
              <a:t>, протозоа </a:t>
            </a:r>
            <a:r>
              <a:rPr lang="ru-RU" sz="2000" dirty="0" err="1">
                <a:solidFill>
                  <a:schemeClr val="tx1"/>
                </a:solidFill>
                <a:latin typeface="Times New Roman" panose="02020603050405020304" pitchFamily="18" charset="0"/>
                <a:cs typeface="Times New Roman" panose="02020603050405020304" pitchFamily="18" charset="0"/>
              </a:rPr>
              <a:t>өмір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бойы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жеке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тәжірибе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жинай</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алады</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олар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өзгеретін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өмір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жағдайларына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бейімделе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алады</a:t>
            </a:r>
            <a:r>
              <a:rPr lang="ru-RU" sz="2000" dirty="0" smtClean="0">
                <a:solidFill>
                  <a:schemeClr val="tx1"/>
                </a:solidFill>
                <a:latin typeface="Times New Roman" panose="02020603050405020304" pitchFamily="18" charset="0"/>
                <a:cs typeface="Times New Roman" panose="02020603050405020304" pitchFamily="18" charset="0"/>
              </a:rPr>
              <a:t>.</a:t>
            </a: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022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93516419-4D43-A54A-9D2E-17AAD1E0DC29}"/>
              </a:ext>
            </a:extLst>
          </p:cNvPr>
          <p:cNvSpPr>
            <a:spLocks noGrp="1"/>
          </p:cNvSpPr>
          <p:nvPr>
            <p:ph idx="1"/>
          </p:nvPr>
        </p:nvSpPr>
        <p:spPr>
          <a:xfrm>
            <a:off x="672153" y="341194"/>
            <a:ext cx="10820400" cy="6223379"/>
          </a:xfrm>
          <a:solidFill>
            <a:schemeClr val="accent3">
              <a:lumMod val="20000"/>
              <a:lumOff val="80000"/>
            </a:schemeClr>
          </a:solidFill>
          <a:ln>
            <a:solidFill>
              <a:schemeClr val="accent3">
                <a:lumMod val="75000"/>
              </a:schemeClr>
            </a:solidFill>
          </a:ln>
          <a:effectLst>
            <a:glow rad="101600">
              <a:schemeClr val="accent3">
                <a:satMod val="175000"/>
                <a:alpha val="40000"/>
              </a:schemeClr>
            </a:glow>
          </a:effectLst>
        </p:spPr>
        <p:txBody>
          <a:bodyPr>
            <a:noAutofit/>
          </a:bodyPr>
          <a:lstStyle/>
          <a:p>
            <a:pPr algn="ctr"/>
            <a:r>
              <a:rPr lang="en-US" sz="2000" b="1" dirty="0" err="1" smtClean="0">
                <a:solidFill>
                  <a:schemeClr val="tx1"/>
                </a:solidFill>
                <a:latin typeface="Times New Roman" panose="02020603050405020304" pitchFamily="18" charset="0"/>
                <a:cs typeface="Times New Roman" panose="02020603050405020304" pitchFamily="18" charset="0"/>
              </a:rPr>
              <a:t>Metazoa</a:t>
            </a:r>
            <a:endParaRPr lang="en-US" sz="2000" b="1" dirty="0">
              <a:solidFill>
                <a:schemeClr val="tx1"/>
              </a:solidFill>
              <a:latin typeface="Times New Roman" panose="02020603050405020304" pitchFamily="18" charset="0"/>
              <a:cs typeface="Times New Roman" panose="02020603050405020304" pitchFamily="18" charset="0"/>
            </a:endParaRPr>
          </a:p>
          <a:p>
            <a:pPr algn="just"/>
            <a:r>
              <a:rPr lang="ru-RU" sz="2000" dirty="0" err="1">
                <a:solidFill>
                  <a:schemeClr val="tx1"/>
                </a:solidFill>
                <a:latin typeface="Times New Roman" panose="02020603050405020304" pitchFamily="18" charset="0"/>
                <a:cs typeface="Times New Roman" panose="02020603050405020304" pitchFamily="18" charset="0"/>
              </a:rPr>
              <a:t>Қазіргі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протозоандар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парадоксальды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көбінесе</a:t>
            </a:r>
            <a:r>
              <a:rPr lang="ru-RU"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Metazoa</a:t>
            </a:r>
            <a:r>
              <a:rPr lang="en-US" sz="2000" dirty="0">
                <a:solidFill>
                  <a:schemeClr val="tx1"/>
                </a:solidFill>
                <a:latin typeface="Times New Roman" panose="02020603050405020304" pitchFamily="18" charset="0"/>
                <a:cs typeface="Times New Roman" panose="02020603050405020304" pitchFamily="18" charset="0"/>
              </a:rPr>
              <a:t>-</a:t>
            </a:r>
            <a:r>
              <a:rPr lang="ru-RU" sz="2000" dirty="0" err="1">
                <a:solidFill>
                  <a:schemeClr val="tx1"/>
                </a:solidFill>
                <a:latin typeface="Times New Roman" panose="02020603050405020304" pitchFamily="18" charset="0"/>
                <a:cs typeface="Times New Roman" panose="02020603050405020304" pitchFamily="18" charset="0"/>
              </a:rPr>
              <a:t>ға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барлық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функцияларды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клеткалы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деңгейде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ұсынатын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күрделі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организмдердің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қатарына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жатады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клеткалы</a:t>
            </a:r>
            <a:r>
              <a:rPr lang="ru-RU" sz="2000"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Protozoa) </a:t>
            </a:r>
            <a:r>
              <a:rPr lang="ru-RU" sz="2000" dirty="0" err="1">
                <a:solidFill>
                  <a:schemeClr val="tx1"/>
                </a:solidFill>
                <a:latin typeface="Times New Roman" panose="02020603050405020304" pitchFamily="18" charset="0"/>
                <a:cs typeface="Times New Roman" panose="02020603050405020304" pitchFamily="18" charset="0"/>
              </a:rPr>
              <a:t>көп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организмдерге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эволюциялық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ауысу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функциялы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ұрпақтарын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мамандандыру</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олардан</a:t>
            </a:r>
            <a:r>
              <a:rPr lang="ru-RU" sz="2000" dirty="0">
                <a:solidFill>
                  <a:schemeClr val="tx1"/>
                </a:solidFill>
                <a:latin typeface="Times New Roman" panose="02020603050405020304" pitchFamily="18" charset="0"/>
                <a:cs typeface="Times New Roman" panose="02020603050405020304" pitchFamily="18" charset="0"/>
              </a:rPr>
              <a:t> </a:t>
            </a:r>
            <a:r>
              <a:rPr lang="en-US" sz="2000" dirty="0" err="1">
                <a:solidFill>
                  <a:schemeClr val="tx1"/>
                </a:solidFill>
                <a:latin typeface="Times New Roman" panose="02020603050405020304" pitchFamily="18" charset="0"/>
                <a:cs typeface="Times New Roman" panose="02020603050405020304" pitchFamily="18" charset="0"/>
              </a:rPr>
              <a:t>Metazoa</a:t>
            </a:r>
            <a:r>
              <a:rPr lang="en-US"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деңгейінде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алдыңғы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функциялардың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барлық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жиынтығын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орындай</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органдар</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жүйелерді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қалыптастыру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жолымен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өтті</a:t>
            </a:r>
            <a:r>
              <a:rPr lang="ru-RU" sz="2000" dirty="0">
                <a:solidFill>
                  <a:schemeClr val="tx1"/>
                </a:solidFill>
                <a:latin typeface="Times New Roman" panose="02020603050405020304" pitchFamily="18" charset="0"/>
                <a:cs typeface="Times New Roman" panose="02020603050405020304" pitchFamily="18" charset="0"/>
              </a:rPr>
              <a:t>. Көп </a:t>
            </a:r>
            <a:r>
              <a:rPr lang="ru-RU" sz="2000" dirty="0" err="1">
                <a:solidFill>
                  <a:schemeClr val="tx1"/>
                </a:solidFill>
                <a:latin typeface="Times New Roman" panose="02020603050405020304" pitchFamily="18" charset="0"/>
                <a:cs typeface="Times New Roman" panose="02020603050405020304" pitchFamily="18" charset="0"/>
              </a:rPr>
              <a:t>жасушалы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жануарлар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алдымен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омыртқалылар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жыныстық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жолмен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көбейеді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онда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жасушадан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зиготадан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салыстырмалы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қысқа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уақыт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ішінде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үлкен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күрделі</a:t>
            </a:r>
            <a:r>
              <a:rPr lang="ru-RU" sz="2000" dirty="0">
                <a:solidFill>
                  <a:schemeClr val="tx1"/>
                </a:solidFill>
                <a:latin typeface="Times New Roman" panose="02020603050405020304" pitchFamily="18" charset="0"/>
                <a:cs typeface="Times New Roman" panose="02020603050405020304" pitchFamily="18" charset="0"/>
              </a:rPr>
              <a:t> организм </a:t>
            </a:r>
            <a:r>
              <a:rPr lang="ru-RU" sz="2000" dirty="0" err="1">
                <a:solidFill>
                  <a:schemeClr val="tx1"/>
                </a:solidFill>
                <a:latin typeface="Times New Roman" panose="02020603050405020304" pitchFamily="18" charset="0"/>
                <a:cs typeface="Times New Roman" panose="02020603050405020304" pitchFamily="18" charset="0"/>
              </a:rPr>
              <a:t>пайда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болады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Эмбриональды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дамуда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филогенезінде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алған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организмнің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a:t>
            </a:r>
            <a:r>
              <a:rPr lang="ru-RU" sz="2000" dirty="0">
                <a:solidFill>
                  <a:schemeClr val="tx1"/>
                </a:solidFill>
                <a:latin typeface="Times New Roman" panose="02020603050405020304" pitchFamily="18" charset="0"/>
                <a:cs typeface="Times New Roman" panose="02020603050405020304" pitchFamily="18" charset="0"/>
              </a:rPr>
              <a:t> болу </a:t>
            </a:r>
            <a:r>
              <a:rPr lang="ru-RU" sz="2000" dirty="0" err="1">
                <a:solidFill>
                  <a:schemeClr val="tx1"/>
                </a:solidFill>
                <a:latin typeface="Times New Roman" panose="02020603050405020304" pitchFamily="18" charset="0"/>
                <a:cs typeface="Times New Roman" panose="02020603050405020304" pitchFamily="18" charset="0"/>
              </a:rPr>
              <a:t>көрінісі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ерекше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көрінеді</a:t>
            </a:r>
            <a:r>
              <a:rPr lang="ru-RU" sz="2000" dirty="0">
                <a:solidFill>
                  <a:schemeClr val="tx1"/>
                </a:solidFill>
                <a:latin typeface="Times New Roman" panose="02020603050405020304" pitchFamily="18" charset="0"/>
                <a:cs typeface="Times New Roman" panose="02020603050405020304" pitchFamily="18" charset="0"/>
              </a:rPr>
              <a:t>. Көп </a:t>
            </a:r>
            <a:r>
              <a:rPr lang="ru-RU" sz="2000" dirty="0" err="1">
                <a:solidFill>
                  <a:schemeClr val="tx1"/>
                </a:solidFill>
                <a:latin typeface="Times New Roman" panose="02020603050405020304" pitchFamily="18" charset="0"/>
                <a:cs typeface="Times New Roman" panose="02020603050405020304" pitchFamily="18" charset="0"/>
              </a:rPr>
              <a:t>жасушалы</a:t>
            </a:r>
            <a:r>
              <a:rPr lang="ru-RU" sz="2000" dirty="0">
                <a:solidFill>
                  <a:schemeClr val="tx1"/>
                </a:solidFill>
                <a:latin typeface="Times New Roman" panose="02020603050405020304" pitchFamily="18" charset="0"/>
                <a:cs typeface="Times New Roman" panose="02020603050405020304" pitchFamily="18" charset="0"/>
              </a:rPr>
              <a:t> Морфогенез, </a:t>
            </a:r>
            <a:r>
              <a:rPr lang="ru-RU" sz="2000" dirty="0" err="1">
                <a:solidFill>
                  <a:schemeClr val="tx1"/>
                </a:solidFill>
                <a:latin typeface="Times New Roman" panose="02020603050405020304" pitchFamily="18" charset="0"/>
                <a:cs typeface="Times New Roman" panose="02020603050405020304" pitchFamily="18" charset="0"/>
              </a:rPr>
              <a:t>әсіресе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бастапқы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эмбриональды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кезеңі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өте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күрделі</a:t>
            </a:r>
            <a:r>
              <a:rPr lang="ru-RU" sz="2000" dirty="0">
                <a:solidFill>
                  <a:schemeClr val="tx1"/>
                </a:solidFill>
                <a:latin typeface="Times New Roman" panose="02020603050405020304" pitchFamily="18" charset="0"/>
                <a:cs typeface="Times New Roman" panose="02020603050405020304" pitchFamily="18" charset="0"/>
              </a:rPr>
              <a:t> процесс, оны </a:t>
            </a:r>
            <a:r>
              <a:rPr lang="ru-RU" sz="2000" dirty="0" err="1">
                <a:solidFill>
                  <a:schemeClr val="tx1"/>
                </a:solidFill>
                <a:latin typeface="Times New Roman" panose="02020603050405020304" pitchFamily="18" charset="0"/>
                <a:cs typeface="Times New Roman" panose="02020603050405020304" pitchFamily="18" charset="0"/>
              </a:rPr>
              <a:t>түсіндіру</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үшін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қартаю</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теориялары</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гипотезаларының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санынан</a:t>
            </a:r>
            <a:r>
              <a:rPr lang="ru-RU" sz="2000" dirty="0">
                <a:solidFill>
                  <a:schemeClr val="tx1"/>
                </a:solidFill>
                <a:latin typeface="Times New Roman" panose="02020603050405020304" pitchFamily="18" charset="0"/>
                <a:cs typeface="Times New Roman" panose="02020603050405020304" pitchFamily="18" charset="0"/>
              </a:rPr>
              <a:t> кем </a:t>
            </a:r>
            <a:r>
              <a:rPr lang="ru-RU" sz="2000" dirty="0" err="1">
                <a:solidFill>
                  <a:schemeClr val="tx1"/>
                </a:solidFill>
                <a:latin typeface="Times New Roman" panose="02020603050405020304" pitchFamily="18" charset="0"/>
                <a:cs typeface="Times New Roman" panose="02020603050405020304" pitchFamily="18" charset="0"/>
              </a:rPr>
              <a:t>түспейтін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көптеген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модельдер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ұсынылды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маңызды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функцияны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орындайтын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жануарлардың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репродуктивті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жүйесі</a:t>
            </a:r>
            <a:r>
              <a:rPr lang="ru-RU" sz="2000" dirty="0">
                <a:solidFill>
                  <a:schemeClr val="tx1"/>
                </a:solidFill>
                <a:latin typeface="Times New Roman" panose="02020603050405020304" pitchFamily="18" charset="0"/>
                <a:cs typeface="Times New Roman" panose="02020603050405020304" pitchFamily="18" charset="0"/>
              </a:rPr>
              <a:t> — </a:t>
            </a:r>
            <a:r>
              <a:rPr lang="ru-RU" sz="2000" dirty="0" err="1">
                <a:solidFill>
                  <a:schemeClr val="tx1"/>
                </a:solidFill>
                <a:latin typeface="Times New Roman" panose="02020603050405020304" pitchFamily="18" charset="0"/>
                <a:cs typeface="Times New Roman" panose="02020603050405020304" pitchFamily="18" charset="0"/>
              </a:rPr>
              <a:t>биожүйелердің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көбеюі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гаметалардың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a:t>
            </a:r>
            <a:r>
              <a:rPr lang="ru-RU" sz="2000" dirty="0">
                <a:solidFill>
                  <a:schemeClr val="tx1"/>
                </a:solidFill>
                <a:latin typeface="Times New Roman" panose="02020603050405020304" pitchFamily="18" charset="0"/>
                <a:cs typeface="Times New Roman" panose="02020603050405020304" pitchFamily="18" charset="0"/>
              </a:rPr>
              <a:t> болу </a:t>
            </a:r>
            <a:r>
              <a:rPr lang="ru-RU" sz="2000" dirty="0" err="1">
                <a:solidFill>
                  <a:schemeClr val="tx1"/>
                </a:solidFill>
                <a:latin typeface="Times New Roman" panose="02020603050405020304" pitchFamily="18" charset="0"/>
                <a:cs typeface="Times New Roman" panose="02020603050405020304" pitchFamily="18" charset="0"/>
              </a:rPr>
              <a:t>процестерін</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ұрықтандыруды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жүзеге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асырады</a:t>
            </a:r>
            <a:r>
              <a:rPr lang="ru-RU" sz="2000" dirty="0">
                <a:solidFill>
                  <a:schemeClr val="tx1"/>
                </a:solidFill>
                <a:latin typeface="Times New Roman" panose="02020603050405020304" pitchFamily="18" charset="0"/>
                <a:cs typeface="Times New Roman" panose="02020603050405020304" pitchFamily="18" charset="0"/>
              </a:rPr>
              <a:t>, ал </a:t>
            </a:r>
            <a:r>
              <a:rPr lang="ru-RU" sz="2000" dirty="0" err="1">
                <a:solidFill>
                  <a:schemeClr val="tx1"/>
                </a:solidFill>
                <a:latin typeface="Times New Roman" panose="02020603050405020304" pitchFamily="18" charset="0"/>
                <a:cs typeface="Times New Roman" panose="02020603050405020304" pitchFamily="18" charset="0"/>
              </a:rPr>
              <a:t>ішілік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дамуы</a:t>
            </a:r>
            <a:r>
              <a:rPr lang="ru-RU" sz="2000" dirty="0">
                <a:solidFill>
                  <a:schemeClr val="tx1"/>
                </a:solidFill>
                <a:latin typeface="Times New Roman" panose="02020603050405020304" pitchFamily="18" charset="0"/>
                <a:cs typeface="Times New Roman" panose="02020603050405020304" pitchFamily="18" charset="0"/>
              </a:rPr>
              <a:t> бар </a:t>
            </a:r>
            <a:r>
              <a:rPr lang="ru-RU" sz="2000" dirty="0" err="1">
                <a:solidFill>
                  <a:schemeClr val="tx1"/>
                </a:solidFill>
                <a:latin typeface="Times New Roman" panose="02020603050405020304" pitchFamily="18" charset="0"/>
                <a:cs typeface="Times New Roman" panose="02020603050405020304" pitchFamily="18" charset="0"/>
              </a:rPr>
              <a:t>организмдерде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морфогенездің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қалыпты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ағымы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үшін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қосымша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жағдайлар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жасалады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Морфогенездің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өзі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бақылауында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болады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бастапқыда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зиготаға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салынған</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эмбриогенезде</a:t>
            </a:r>
            <a:r>
              <a:rPr lang="ru-RU" sz="2000" dirty="0">
                <a:solidFill>
                  <a:schemeClr val="tx1"/>
                </a:solidFill>
                <a:latin typeface="Times New Roman" panose="02020603050405020304" pitchFamily="18" charset="0"/>
                <a:cs typeface="Times New Roman" panose="02020603050405020304" pitchFamily="18" charset="0"/>
              </a:rPr>
              <a:t> анамния мен </a:t>
            </a:r>
            <a:r>
              <a:rPr lang="ru-RU" sz="2000" dirty="0" err="1">
                <a:solidFill>
                  <a:schemeClr val="tx1"/>
                </a:solidFill>
                <a:latin typeface="Times New Roman" panose="02020603050405020304" pitchFamily="18" charset="0"/>
                <a:cs typeface="Times New Roman" panose="02020603050405020304" pitchFamily="18" charset="0"/>
              </a:rPr>
              <a:t>амниотада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ұқсас</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түрде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жүзеге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асырылатын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жүйелер</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механизмдер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Сондықтан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морфогенездің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барлық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құпиялары</a:t>
            </a:r>
            <a:r>
              <a:rPr lang="ru-RU" sz="2000" dirty="0">
                <a:solidFill>
                  <a:schemeClr val="tx1"/>
                </a:solidFill>
                <a:latin typeface="Times New Roman" panose="02020603050405020304" pitchFamily="18" charset="0"/>
                <a:cs typeface="Times New Roman" panose="02020603050405020304" pitchFamily="18" charset="0"/>
              </a:rPr>
              <a:t> " </a:t>
            </a:r>
            <a:r>
              <a:rPr lang="ru-RU" sz="2000" dirty="0" err="1">
                <a:solidFill>
                  <a:schemeClr val="tx1"/>
                </a:solidFill>
                <a:latin typeface="Times New Roman" panose="02020603050405020304" pitchFamily="18" charset="0"/>
                <a:cs typeface="Times New Roman" panose="02020603050405020304" pitchFamily="18" charset="0"/>
              </a:rPr>
              <a:t>жұмыртқаны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сақтайды</a:t>
            </a:r>
            <a:r>
              <a:rPr lang="ru-RU" sz="2000" dirty="0">
                <a:solidFill>
                  <a:schemeClr val="tx1"/>
                </a:solidFill>
                <a:latin typeface="Times New Roman" panose="02020603050405020304" pitchFamily="18" charset="0"/>
                <a:cs typeface="Times New Roman" panose="02020603050405020304" pitchFamily="18" charset="0"/>
              </a:rPr>
              <a:t>.</a:t>
            </a:r>
          </a:p>
          <a:p>
            <a:pPr algn="just"/>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732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859809"/>
            <a:ext cx="9950354" cy="5016059"/>
          </a:xfrm>
          <a:solidFill>
            <a:schemeClr val="accent5">
              <a:lumMod val="20000"/>
              <a:lumOff val="80000"/>
            </a:schemeClr>
          </a:solidFill>
        </p:spPr>
        <p:txBody>
          <a:bodyPr>
            <a:normAutofit fontScale="85000" lnSpcReduction="20000"/>
          </a:bodyPr>
          <a:lstStyle/>
          <a:p>
            <a:pPr algn="just"/>
            <a:r>
              <a:rPr lang="ru-RU" dirty="0" err="1">
                <a:solidFill>
                  <a:schemeClr val="tx1"/>
                </a:solidFill>
                <a:latin typeface="Times New Roman" panose="02020603050405020304" pitchFamily="18" charset="0"/>
                <a:cs typeface="Times New Roman" panose="02020603050405020304" pitchFamily="18" charset="0"/>
              </a:rPr>
              <a:t>Жалпы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алғанда</a:t>
            </a:r>
            <a:r>
              <a:rPr lang="ru-RU" dirty="0">
                <a:solidFill>
                  <a:schemeClr val="tx1"/>
                </a:solidFill>
                <a:latin typeface="Times New Roman" panose="02020603050405020304" pitchFamily="18" charset="0"/>
                <a:cs typeface="Times New Roman" panose="02020603050405020304" pitchFamily="18" charset="0"/>
              </a:rPr>
              <a:t>, морфогенез </a:t>
            </a:r>
            <a:r>
              <a:rPr lang="ru-RU" dirty="0" err="1">
                <a:solidFill>
                  <a:schemeClr val="tx1"/>
                </a:solidFill>
                <a:latin typeface="Times New Roman" panose="02020603050405020304" pitchFamily="18" charset="0"/>
                <a:cs typeface="Times New Roman" panose="02020603050405020304" pitchFamily="18" charset="0"/>
              </a:rPr>
              <a:t>филогенезде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болуындағыдай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қатысушыларының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белсенді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өзара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әрекеттесуімен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жүреді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процесте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жетекші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рөл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көзі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табылатын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жүйелерге</a:t>
            </a:r>
            <a:r>
              <a:rPr lang="ru-RU" dirty="0">
                <a:solidFill>
                  <a:schemeClr val="tx1"/>
                </a:solidFill>
                <a:latin typeface="Times New Roman" panose="02020603050405020304" pitchFamily="18" charset="0"/>
                <a:cs typeface="Times New Roman" panose="02020603050405020304" pitchFamily="18" charset="0"/>
              </a:rPr>
              <a:t> және осы ақпаратты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орындаушыларға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тиесілі</a:t>
            </a:r>
            <a:r>
              <a:rPr lang="ru-RU" dirty="0">
                <a:solidFill>
                  <a:schemeClr val="tx1"/>
                </a:solidFill>
                <a:latin typeface="Times New Roman" panose="02020603050405020304" pitchFamily="18" charset="0"/>
                <a:cs typeface="Times New Roman" panose="02020603050405020304" pitchFamily="18" charset="0"/>
              </a:rPr>
              <a:t>. Эмбриогенез </a:t>
            </a:r>
            <a:r>
              <a:rPr lang="ru-RU" dirty="0" err="1">
                <a:solidFill>
                  <a:schemeClr val="tx1"/>
                </a:solidFill>
                <a:latin typeface="Times New Roman" panose="02020603050405020304" pitchFamily="18" charset="0"/>
                <a:cs typeface="Times New Roman" panose="02020603050405020304" pitchFamily="18" charset="0"/>
              </a:rPr>
              <a:t>жасуша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жұмыртқаларын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ұсақтаудан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өрісті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тасымалдаушы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жұмыртқаның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кортикальды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қабатының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эпигеномалық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бақылауымен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асырылады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Соңғысы</a:t>
            </a:r>
            <a:r>
              <a:rPr lang="ru-RU" dirty="0">
                <a:solidFill>
                  <a:schemeClr val="tx1"/>
                </a:solidFill>
                <a:latin typeface="Times New Roman" panose="02020603050405020304" pitchFamily="18" charset="0"/>
                <a:cs typeface="Times New Roman" panose="02020603050405020304" pitchFamily="18" charset="0"/>
              </a:rPr>
              <a:t> әртүрлі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факторлардың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индукторлардың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кортикальды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қабатында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локализацияны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геномның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микротұтқырлардың</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микрофиламенттердің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қатысуымен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ақуыздар</a:t>
            </a:r>
            <a:r>
              <a:rPr lang="ru-RU" dirty="0">
                <a:solidFill>
                  <a:schemeClr val="tx1"/>
                </a:solidFill>
                <a:latin typeface="Times New Roman" panose="02020603050405020304" pitchFamily="18" charset="0"/>
                <a:cs typeface="Times New Roman" panose="02020603050405020304" pitchFamily="18" charset="0"/>
              </a:rPr>
              <a:t>, РНҚ </a:t>
            </a:r>
            <a:r>
              <a:rPr lang="ru-RU" dirty="0" err="1">
                <a:solidFill>
                  <a:schemeClr val="tx1"/>
                </a:solidFill>
                <a:latin typeface="Times New Roman" panose="02020603050405020304" pitchFamily="18" charset="0"/>
                <a:cs typeface="Times New Roman" panose="02020603050405020304" pitchFamily="18" charset="0"/>
              </a:rPr>
              <a:t>молекулалары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кейіннен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тиісті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гендерді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белсендіре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Ұсақтау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ақылға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қонымды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қаңқа</a:t>
            </a:r>
            <a:r>
              <a:rPr lang="ru-RU" dirty="0">
                <a:solidFill>
                  <a:schemeClr val="tx1"/>
                </a:solidFill>
                <a:latin typeface="Times New Roman" panose="02020603050405020304" pitchFamily="18" charset="0"/>
                <a:cs typeface="Times New Roman" panose="02020603050405020304" pitchFamily="18" charset="0"/>
              </a:rPr>
              <a:t> "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жағдайда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бластомерлер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арасында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морфогендік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өрістің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тиісті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таралуын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ұсақтау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жазықтықтарының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анықталған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өтуін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етуі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керек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Осылайша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бластомерлердің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кейінгі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дифференциациясының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детерминациясы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етіледі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тиісті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индукторларымен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белсендірілгеннен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кейін</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ақуыз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молекулалары</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жасушаішілік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құрылымдар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деңгейінде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соңғысының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асырғаннан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Микротұтқырлар</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микрофиламенттер</a:t>
            </a:r>
            <a:r>
              <a:rPr lang="ru-RU" dirty="0">
                <a:solidFill>
                  <a:schemeClr val="tx1"/>
                </a:solidFill>
                <a:latin typeface="Times New Roman" panose="02020603050405020304" pitchFamily="18" charset="0"/>
                <a:cs typeface="Times New Roman" panose="02020603050405020304" pitchFamily="18" charset="0"/>
              </a:rPr>
              <a:t> Метазоа </a:t>
            </a:r>
            <a:r>
              <a:rPr lang="ru-RU" dirty="0" err="1">
                <a:solidFill>
                  <a:schemeClr val="tx1"/>
                </a:solidFill>
                <a:latin typeface="Times New Roman" panose="02020603050405020304" pitchFamily="18" charset="0"/>
                <a:cs typeface="Times New Roman" panose="02020603050405020304" pitchFamily="18" charset="0"/>
              </a:rPr>
              <a:t>жасушаларының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сәулеті</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формасын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анықтайды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қатар</a:t>
            </a:r>
            <a:r>
              <a:rPr lang="ru-RU" dirty="0">
                <a:solidFill>
                  <a:schemeClr val="tx1"/>
                </a:solidFill>
                <a:latin typeface="Times New Roman" panose="02020603050405020304" pitchFamily="18" charset="0"/>
                <a:cs typeface="Times New Roman" panose="02020603050405020304" pitchFamily="18" charset="0"/>
              </a:rPr>
              <a:t> эмбрион </a:t>
            </a:r>
            <a:r>
              <a:rPr lang="ru-RU" dirty="0" err="1">
                <a:solidFill>
                  <a:schemeClr val="tx1"/>
                </a:solidFill>
                <a:latin typeface="Times New Roman" panose="02020603050405020304" pitchFamily="18" charset="0"/>
                <a:cs typeface="Times New Roman" panose="02020603050405020304" pitchFamily="18" charset="0"/>
              </a:rPr>
              <a:t>тіндерінің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қозғалыстарына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қатысады</a:t>
            </a:r>
            <a:r>
              <a:rPr lang="ru-RU"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50007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928048"/>
            <a:ext cx="9601196" cy="4947820"/>
          </a:xfrm>
          <a:solidFill>
            <a:schemeClr val="accent5">
              <a:lumMod val="40000"/>
              <a:lumOff val="60000"/>
            </a:schemeClr>
          </a:solidFill>
        </p:spPr>
        <p:txBody>
          <a:bodyPr>
            <a:normAutofit fontScale="92500" lnSpcReduction="10000"/>
          </a:bodyPr>
          <a:lstStyle/>
          <a:p>
            <a:pPr algn="just"/>
            <a:r>
              <a:rPr lang="ru-RU" dirty="0">
                <a:solidFill>
                  <a:schemeClr val="tx1"/>
                </a:solidFill>
                <a:latin typeface="Times New Roman" panose="02020603050405020304" pitchFamily="18" charset="0"/>
                <a:cs typeface="Times New Roman" panose="02020603050405020304" pitchFamily="18" charset="0"/>
              </a:rPr>
              <a:t>Мендель </a:t>
            </a:r>
            <a:r>
              <a:rPr lang="ru-RU" dirty="0" err="1">
                <a:solidFill>
                  <a:schemeClr val="tx1"/>
                </a:solidFill>
                <a:latin typeface="Times New Roman" panose="02020603050405020304" pitchFamily="18" charset="0"/>
                <a:cs typeface="Times New Roman" panose="02020603050405020304" pitchFamily="18" charset="0"/>
              </a:rPr>
              <a:t>заңдарына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сәйкес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берілген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ата-аналар</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балаларындағы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анатомиялық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белгілердің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ұқсастығы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туралы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белгілер</a:t>
            </a:r>
            <a:r>
              <a:rPr lang="ru-RU" dirty="0">
                <a:solidFill>
                  <a:schemeClr val="tx1"/>
                </a:solidFill>
                <a:latin typeface="Times New Roman" panose="02020603050405020304" pitchFamily="18" charset="0"/>
                <a:cs typeface="Times New Roman" panose="02020603050405020304" pitchFamily="18" charset="0"/>
              </a:rPr>
              <a:t>) ДНҚ </a:t>
            </a:r>
            <a:r>
              <a:rPr lang="ru-RU" dirty="0" err="1">
                <a:solidFill>
                  <a:schemeClr val="tx1"/>
                </a:solidFill>
                <a:latin typeface="Times New Roman" panose="02020603050405020304" pitchFamily="18" charset="0"/>
                <a:cs typeface="Times New Roman" panose="02020603050405020304" pitchFamily="18" charset="0"/>
              </a:rPr>
              <a:t>молекулаларында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болатындығын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көрсетеді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Бір-біріне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тәуелсіз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дамып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келе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жатқан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егіздердің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таңғажайып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ұқсастығы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ақпаратты </a:t>
            </a:r>
            <a:r>
              <a:rPr lang="ru-RU" dirty="0" err="1">
                <a:solidFill>
                  <a:schemeClr val="tx1"/>
                </a:solidFill>
                <a:latin typeface="Times New Roman" panose="02020603050405020304" pitchFamily="18" charset="0"/>
                <a:cs typeface="Times New Roman" panose="02020603050405020304" pitchFamily="18" charset="0"/>
              </a:rPr>
              <a:t>өте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егжей-тегжейлі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жазу</a:t>
            </a:r>
            <a:r>
              <a:rPr lang="ru-RU" dirty="0">
                <a:solidFill>
                  <a:schemeClr val="tx1"/>
                </a:solidFill>
                <a:latin typeface="Times New Roman" panose="02020603050405020304" pitchFamily="18" charset="0"/>
                <a:cs typeface="Times New Roman" panose="02020603050405020304" pitchFamily="18" charset="0"/>
              </a:rPr>
              <a:t> және оны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асырудың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ғана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err="1">
                <a:solidFill>
                  <a:schemeClr val="tx1"/>
                </a:solidFill>
                <a:latin typeface="Times New Roman" panose="02020603050405020304" pitchFamily="18" charset="0"/>
                <a:cs typeface="Times New Roman" panose="02020603050405020304" pitchFamily="18" charset="0"/>
              </a:rPr>
              <a:t>Онтогенездегі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дифференциалды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белсенділігі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геномнан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тиісті</a:t>
            </a:r>
            <a:r>
              <a:rPr lang="ru-RU" dirty="0">
                <a:solidFill>
                  <a:schemeClr val="tx1"/>
                </a:solidFill>
                <a:latin typeface="Times New Roman" panose="02020603050405020304" pitchFamily="18" charset="0"/>
                <a:cs typeface="Times New Roman" panose="02020603050405020304" pitchFamily="18" charset="0"/>
              </a:rPr>
              <a:t> ақпаратты </a:t>
            </a:r>
            <a:r>
              <a:rPr lang="ru-RU" dirty="0" err="1">
                <a:solidFill>
                  <a:schemeClr val="tx1"/>
                </a:solidFill>
                <a:latin typeface="Times New Roman" panose="02020603050405020304" pitchFamily="18" charset="0"/>
                <a:cs typeface="Times New Roman" panose="02020603050405020304" pitchFamily="18" charset="0"/>
              </a:rPr>
              <a:t>алуға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мүмкіндік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береді</a:t>
            </a:r>
            <a:r>
              <a:rPr lang="ru-RU" dirty="0">
                <a:solidFill>
                  <a:schemeClr val="tx1"/>
                </a:solidFill>
                <a:latin typeface="Times New Roman" panose="02020603050405020304" pitchFamily="18" charset="0"/>
                <a:cs typeface="Times New Roman" panose="02020603050405020304" pitchFamily="18" charset="0"/>
              </a:rPr>
              <a:t>. Оны </a:t>
            </a:r>
            <a:r>
              <a:rPr lang="ru-RU" dirty="0" err="1">
                <a:solidFill>
                  <a:schemeClr val="tx1"/>
                </a:solidFill>
                <a:latin typeface="Times New Roman" panose="02020603050405020304" pitchFamily="18" charset="0"/>
                <a:cs typeface="Times New Roman" panose="02020603050405020304" pitchFamily="18" charset="0"/>
              </a:rPr>
              <a:t>одан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ферментативті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реакцияларды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асыру</a:t>
            </a:r>
            <a:r>
              <a:rPr lang="ru-RU" dirty="0">
                <a:solidFill>
                  <a:schemeClr val="tx1"/>
                </a:solidFill>
                <a:latin typeface="Times New Roman" panose="02020603050405020304" pitchFamily="18" charset="0"/>
                <a:cs typeface="Times New Roman" panose="02020603050405020304" pitchFamily="18" charset="0"/>
              </a:rPr>
              <a:t>, әртүрлі </a:t>
            </a:r>
            <a:r>
              <a:rPr lang="ru-RU" dirty="0" err="1">
                <a:solidFill>
                  <a:schemeClr val="tx1"/>
                </a:solidFill>
                <a:latin typeface="Times New Roman" panose="02020603050405020304" pitchFamily="18" charset="0"/>
                <a:cs typeface="Times New Roman" panose="02020603050405020304" pitchFamily="18" charset="0"/>
              </a:rPr>
              <a:t>құрылымдарды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қозғалыстарын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тудыруы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бір-бірін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тануын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етуі</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т.б</a:t>
            </a:r>
            <a:r>
              <a:rPr lang="ru-RU" dirty="0">
                <a:solidFill>
                  <a:schemeClr val="tx1"/>
                </a:solidFill>
                <a:latin typeface="Times New Roman" panose="02020603050405020304" pitchFamily="18" charset="0"/>
                <a:cs typeface="Times New Roman" panose="02020603050405020304" pitchFamily="18" charset="0"/>
              </a:rPr>
              <a:t>. арқылы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асырылады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тіндер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алдымен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өзі</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жүйке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ұйымдастыруға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үлкен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қызығушылық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тудырады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өйткені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негізінен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денеде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интеграциялық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функцияны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орындайды</a:t>
            </a:r>
            <a:r>
              <a:rPr lang="ru-RU"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96039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45457" y="723332"/>
            <a:ext cx="5860573" cy="5445456"/>
          </a:xfrm>
        </p:spPr>
        <p:txBody>
          <a:bodyPr>
            <a:normAutofit fontScale="85000" lnSpcReduction="10000"/>
          </a:bodyPr>
          <a:lstStyle/>
          <a:p>
            <a:pPr algn="just"/>
            <a:r>
              <a:rPr lang="ru-RU" dirty="0" err="1">
                <a:solidFill>
                  <a:schemeClr val="tx1"/>
                </a:solidFill>
                <a:latin typeface="Times New Roman" panose="02020603050405020304" pitchFamily="18" charset="0"/>
                <a:cs typeface="Times New Roman" panose="02020603050405020304" pitchFamily="18" charset="0"/>
              </a:rPr>
              <a:t>Дамушы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организмдер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топологиясын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қайта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мәселелерімен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математиктер</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айналысты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сипаттау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кем </a:t>
            </a:r>
            <a:r>
              <a:rPr lang="ru-RU" dirty="0" err="1">
                <a:solidFill>
                  <a:schemeClr val="tx1"/>
                </a:solidFill>
                <a:latin typeface="Times New Roman" panose="02020603050405020304" pitchFamily="18" charset="0"/>
                <a:cs typeface="Times New Roman" panose="02020603050405020304" pitchFamily="18" charset="0"/>
              </a:rPr>
              <a:t>дегенде</a:t>
            </a:r>
            <a:r>
              <a:rPr lang="ru-RU" dirty="0">
                <a:solidFill>
                  <a:schemeClr val="tx1"/>
                </a:solidFill>
                <a:latin typeface="Times New Roman" panose="02020603050405020304" pitchFamily="18" charset="0"/>
                <a:cs typeface="Times New Roman" panose="02020603050405020304" pitchFamily="18" charset="0"/>
              </a:rPr>
              <a:t>, даму </a:t>
            </a:r>
            <a:r>
              <a:rPr lang="ru-RU" dirty="0" err="1">
                <a:solidFill>
                  <a:schemeClr val="tx1"/>
                </a:solidFill>
                <a:latin typeface="Times New Roman" panose="02020603050405020304" pitchFamily="18" charset="0"/>
                <a:cs typeface="Times New Roman" panose="02020603050405020304" pitchFamily="18" charset="0"/>
              </a:rPr>
              <a:t>процесінде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құрылымдардың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қозғалысын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анықтауға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координаттар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қажет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Мұндай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жұмыртқа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бөлінуінің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алғашқы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жазықтығы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меридиандық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экваторлық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жазықтықтардың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қиылысы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a:t>
            </a:r>
            <a:r>
              <a:rPr lang="ru-RU" dirty="0">
                <a:solidFill>
                  <a:schemeClr val="tx1"/>
                </a:solidFill>
                <a:latin typeface="Times New Roman" panose="02020603050405020304" pitchFamily="18" charset="0"/>
                <a:cs typeface="Times New Roman" panose="02020603050405020304" pitchFamily="18" charset="0"/>
              </a:rPr>
              <a:t> координат </a:t>
            </a:r>
            <a:r>
              <a:rPr lang="ru-RU" dirty="0" err="1">
                <a:solidFill>
                  <a:schemeClr val="tx1"/>
                </a:solidFill>
                <a:latin typeface="Times New Roman" panose="02020603050405020304" pitchFamily="18" charset="0"/>
                <a:cs typeface="Times New Roman" panose="02020603050405020304" pitchFamily="18" charset="0"/>
              </a:rPr>
              <a:t>осін</a:t>
            </a:r>
            <a:r>
              <a:rPr lang="ru-RU"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X, Y, I) </a:t>
            </a:r>
            <a:r>
              <a:rPr lang="ru-RU" dirty="0">
                <a:solidFill>
                  <a:schemeClr val="tx1"/>
                </a:solidFill>
                <a:latin typeface="Times New Roman" panose="02020603050405020304" pitchFamily="18" charset="0"/>
                <a:cs typeface="Times New Roman" panose="02020603050405020304" pitchFamily="18" charset="0"/>
              </a:rPr>
              <a:t>және </a:t>
            </a:r>
            <a:r>
              <a:rPr lang="ru-RU" dirty="0" err="1">
                <a:solidFill>
                  <a:schemeClr val="tx1"/>
                </a:solidFill>
                <a:latin typeface="Times New Roman" panose="02020603050405020304" pitchFamily="18" charset="0"/>
                <a:cs typeface="Times New Roman" panose="02020603050405020304" pitchFamily="18" charset="0"/>
              </a:rPr>
              <a:t>шығу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тегін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береді</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err="1">
                <a:solidFill>
                  <a:schemeClr val="tx1"/>
                </a:solidFill>
                <a:latin typeface="Times New Roman" panose="02020603050405020304" pitchFamily="18" charset="0"/>
                <a:cs typeface="Times New Roman" panose="02020603050405020304" pitchFamily="18" charset="0"/>
              </a:rPr>
              <a:t>Алайда</a:t>
            </a:r>
            <a:r>
              <a:rPr lang="ru-RU" dirty="0">
                <a:solidFill>
                  <a:schemeClr val="tx1"/>
                </a:solidFill>
                <a:latin typeface="Times New Roman" panose="02020603050405020304" pitchFamily="18" charset="0"/>
                <a:cs typeface="Times New Roman" panose="02020603050405020304" pitchFamily="18" charset="0"/>
              </a:rPr>
              <a:t>, математика </a:t>
            </a:r>
            <a:r>
              <a:rPr lang="ru-RU" dirty="0" err="1">
                <a:solidFill>
                  <a:schemeClr val="tx1"/>
                </a:solidFill>
                <a:latin typeface="Times New Roman" panose="02020603050405020304" pitchFamily="18" charset="0"/>
                <a:cs typeface="Times New Roman" panose="02020603050405020304" pitchFamily="18" charset="0"/>
              </a:rPr>
              <a:t>тілінде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геномды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қолдана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отырып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үлкен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санының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қозғалысының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суреттері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емес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орналасқан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жерлеріне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жылжыту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туралы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мәселе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ашық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күйінде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Шамасы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ағзаларды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қалыптастыру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басқа</a:t>
            </a:r>
            <a:r>
              <a:rPr lang="ru-RU" dirty="0">
                <a:solidFill>
                  <a:schemeClr val="tx1"/>
                </a:solidFill>
                <a:latin typeface="Times New Roman" panose="02020603050405020304" pitchFamily="18" charset="0"/>
                <a:cs typeface="Times New Roman" panose="02020603050405020304" pitchFamily="18" charset="0"/>
              </a:rPr>
              <a:t> принцип </a:t>
            </a:r>
            <a:r>
              <a:rPr lang="ru-RU" dirty="0" err="1">
                <a:solidFill>
                  <a:schemeClr val="tx1"/>
                </a:solidFill>
                <a:latin typeface="Times New Roman" panose="02020603050405020304" pitchFamily="18" charset="0"/>
                <a:cs typeface="Times New Roman" panose="02020603050405020304" pitchFamily="18" charset="0"/>
              </a:rPr>
              <a:t>қолданылады</a:t>
            </a:r>
            <a:r>
              <a:rPr lang="ru-RU" dirty="0">
                <a:solidFill>
                  <a:schemeClr val="tx1"/>
                </a:solidFill>
                <a:latin typeface="Times New Roman" panose="02020603050405020304" pitchFamily="18" charset="0"/>
                <a:cs typeface="Times New Roman" panose="02020603050405020304" pitchFamily="18" charset="0"/>
              </a:rPr>
              <a:t>.</a:t>
            </a:r>
          </a:p>
          <a:p>
            <a:pPr algn="just"/>
            <a:endParaRPr lang="ru-RU" dirty="0">
              <a:solidFill>
                <a:schemeClr val="tx1"/>
              </a:solidFill>
              <a:latin typeface="Times New Roman" panose="02020603050405020304" pitchFamily="18" charset="0"/>
              <a:cs typeface="Times New Roman" panose="02020603050405020304" pitchFamily="18" charset="0"/>
            </a:endParaRPr>
          </a:p>
          <a:p>
            <a:pPr algn="just"/>
            <a:endParaRPr lang="ru-RU"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702" y="262593"/>
            <a:ext cx="5283824" cy="6366934"/>
          </a:xfrm>
          <a:prstGeom prst="rect">
            <a:avLst/>
          </a:prstGeom>
        </p:spPr>
      </p:pic>
    </p:spTree>
    <p:extLst>
      <p:ext uri="{BB962C8B-B14F-4D97-AF65-F5344CB8AC3E}">
        <p14:creationId xmlns:p14="http://schemas.microsoft.com/office/powerpoint/2010/main" val="195355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873457"/>
            <a:ext cx="9601196" cy="5002411"/>
          </a:xfrm>
        </p:spPr>
        <p:txBody>
          <a:bodyPr>
            <a:noAutofit/>
          </a:bodyPr>
          <a:lstStyle/>
          <a:p>
            <a:pPr algn="just"/>
            <a:r>
              <a:rPr lang="ru-RU" sz="2800" dirty="0">
                <a:solidFill>
                  <a:schemeClr val="tx1"/>
                </a:solidFill>
                <a:latin typeface="Times New Roman" panose="02020603050405020304" pitchFamily="18" charset="0"/>
                <a:cs typeface="Times New Roman" panose="02020603050405020304" pitchFamily="18" charset="0"/>
              </a:rPr>
              <a:t>Метазоа </a:t>
            </a:r>
            <a:r>
              <a:rPr lang="ru-RU" sz="2800" dirty="0" err="1">
                <a:solidFill>
                  <a:schemeClr val="tx1"/>
                </a:solidFill>
                <a:latin typeface="Times New Roman" panose="02020603050405020304" pitchFamily="18" charset="0"/>
                <a:cs typeface="Times New Roman" panose="02020603050405020304" pitchFamily="18" charset="0"/>
              </a:rPr>
              <a:t>түзілуі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бөлінгеннен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кейін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жасушалардың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бөлінбеу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құбылысымен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байланысты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Губкалар</a:t>
            </a:r>
            <a:r>
              <a:rPr lang="ru-RU" sz="2800" dirty="0">
                <a:solidFill>
                  <a:schemeClr val="tx1"/>
                </a:solidFill>
                <a:latin typeface="Times New Roman" panose="02020603050405020304" pitchFamily="18" charset="0"/>
                <a:cs typeface="Times New Roman" panose="02020603050405020304" pitchFamily="18" charset="0"/>
              </a:rPr>
              <a:t> мен </a:t>
            </a:r>
            <a:r>
              <a:rPr lang="ru-RU" sz="2800" dirty="0" err="1">
                <a:solidFill>
                  <a:schemeClr val="tx1"/>
                </a:solidFill>
                <a:latin typeface="Times New Roman" panose="02020603050405020304" pitchFamily="18" charset="0"/>
                <a:cs typeface="Times New Roman" panose="02020603050405020304" pitchFamily="18" charset="0"/>
              </a:rPr>
              <a:t>ішек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жасушаларында</a:t>
            </a:r>
            <a:r>
              <a:rPr lang="ru-RU" sz="2800" dirty="0">
                <a:solidFill>
                  <a:schemeClr val="tx1"/>
                </a:solidFill>
                <a:latin typeface="Times New Roman" panose="02020603050405020304" pitchFamily="18" charset="0"/>
                <a:cs typeface="Times New Roman" panose="02020603050405020304" pitchFamily="18" charset="0"/>
              </a:rPr>
              <a:t> эктодерма мен эндодерма </a:t>
            </a:r>
            <a:r>
              <a:rPr lang="ru-RU" sz="2800" dirty="0" err="1">
                <a:solidFill>
                  <a:schemeClr val="tx1"/>
                </a:solidFill>
                <a:latin typeface="Times New Roman" panose="02020603050405020304" pitchFamily="18" charset="0"/>
                <a:cs typeface="Times New Roman" panose="02020603050405020304" pitchFamily="18" charset="0"/>
              </a:rPr>
              <a:t>жабысқақ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құрылымсыз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шығарады</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олардың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арасындағы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кеңістікті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толтыратын</a:t>
            </a:r>
            <a:r>
              <a:rPr lang="ru-RU" sz="2800" dirty="0">
                <a:solidFill>
                  <a:schemeClr val="tx1"/>
                </a:solidFill>
                <a:latin typeface="Times New Roman" panose="02020603050405020304" pitchFamily="18" charset="0"/>
                <a:cs typeface="Times New Roman" panose="02020603050405020304" pitchFamily="18" charset="0"/>
              </a:rPr>
              <a:t> мезоглея. </a:t>
            </a:r>
            <a:r>
              <a:rPr lang="ru-RU" sz="2800" dirty="0" err="1">
                <a:solidFill>
                  <a:schemeClr val="tx1"/>
                </a:solidFill>
                <a:latin typeface="Times New Roman" panose="02020603050405020304" pitchFamily="18" charset="0"/>
                <a:cs typeface="Times New Roman" panose="02020603050405020304" pitchFamily="18" charset="0"/>
              </a:rPr>
              <a:t>Губкалардың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мезоглеясында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дәнекер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тінінің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тірек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элементтері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болып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табылатын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қозғалмайтын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жұлдыз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тәрізді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жасушалардың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едәуір</a:t>
            </a:r>
            <a:r>
              <a:rPr lang="ru-RU" sz="2800" dirty="0">
                <a:solidFill>
                  <a:schemeClr val="tx1"/>
                </a:solidFill>
                <a:latin typeface="Times New Roman" panose="02020603050405020304" pitchFamily="18" charset="0"/>
                <a:cs typeface="Times New Roman" panose="02020603050405020304" pitchFamily="18" charset="0"/>
              </a:rPr>
              <a:t> саны бар, </a:t>
            </a:r>
            <a:r>
              <a:rPr lang="ru-RU" sz="2800" dirty="0" err="1">
                <a:solidFill>
                  <a:schemeClr val="tx1"/>
                </a:solidFill>
                <a:latin typeface="Times New Roman" panose="02020603050405020304" pitchFamily="18" charset="0"/>
                <a:cs typeface="Times New Roman" panose="02020603050405020304" pitchFamily="18" charset="0"/>
              </a:rPr>
              <a:t>сонымен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қатар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склеробласттар</a:t>
            </a:r>
            <a:r>
              <a:rPr lang="ru-RU" sz="2800" dirty="0">
                <a:solidFill>
                  <a:schemeClr val="tx1"/>
                </a:solidFill>
                <a:latin typeface="Times New Roman" panose="02020603050405020304" pitchFamily="18" charset="0"/>
                <a:cs typeface="Times New Roman" panose="02020603050405020304" pitchFamily="18" charset="0"/>
              </a:rPr>
              <a:t> бар — </a:t>
            </a:r>
            <a:r>
              <a:rPr lang="ru-RU" sz="2800" dirty="0" err="1">
                <a:solidFill>
                  <a:schemeClr val="tx1"/>
                </a:solidFill>
                <a:latin typeface="Times New Roman" panose="02020603050405020304" pitchFamily="18" charset="0"/>
                <a:cs typeface="Times New Roman" panose="02020603050405020304" pitchFamily="18" charset="0"/>
              </a:rPr>
              <a:t>олардың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ішінде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губкалардың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жеке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қаңқа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элементтері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салынып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дамитын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жасушалар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Бұл</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элементтер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бір-бірімен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минералды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немесе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цементпен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дәнекерленіп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қатты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қаңқаны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алады</a:t>
            </a:r>
            <a:r>
              <a:rPr lang="ru-RU"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a:p>
            <a:pPr algn="just"/>
            <a:endParaRPr lang="ru-RU" sz="2800" dirty="0">
              <a:solidFill>
                <a:schemeClr val="tx1"/>
              </a:solidFill>
              <a:latin typeface="Times New Roman" panose="02020603050405020304" pitchFamily="18" charset="0"/>
              <a:cs typeface="Times New Roman" panose="02020603050405020304" pitchFamily="18" charset="0"/>
            </a:endParaRPr>
          </a:p>
          <a:p>
            <a:pPr algn="just"/>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9647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655093"/>
            <a:ext cx="9601196" cy="5220775"/>
          </a:xfrm>
        </p:spPr>
        <p:txBody>
          <a:bodyPr>
            <a:no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Метазоа </a:t>
            </a:r>
            <a:r>
              <a:rPr lang="ru-RU" sz="2000" dirty="0" err="1">
                <a:solidFill>
                  <a:schemeClr val="tx1"/>
                </a:solidFill>
                <a:latin typeface="Times New Roman" panose="02020603050405020304" pitchFamily="18" charset="0"/>
                <a:cs typeface="Times New Roman" panose="02020603050405020304" pitchFamily="18" charset="0"/>
              </a:rPr>
              <a:t>құрылымы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күрделене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түскен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сайын</a:t>
            </a:r>
            <a:r>
              <a:rPr lang="ru-RU" sz="2000" dirty="0">
                <a:solidFill>
                  <a:schemeClr val="tx1"/>
                </a:solidFill>
                <a:latin typeface="Times New Roman" panose="02020603050405020304" pitchFamily="18" charset="0"/>
                <a:cs typeface="Times New Roman" panose="02020603050405020304" pitchFamily="18" charset="0"/>
              </a:rPr>
              <a:t>, эволюция </a:t>
            </a:r>
            <a:r>
              <a:rPr lang="ru-RU" sz="2000" dirty="0" err="1">
                <a:solidFill>
                  <a:schemeClr val="tx1"/>
                </a:solidFill>
                <a:latin typeface="Times New Roman" panose="02020603050405020304" pitchFamily="18" charset="0"/>
                <a:cs typeface="Times New Roman" panose="02020603050405020304" pitchFamily="18" charset="0"/>
              </a:rPr>
              <a:t>процесінде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дәнекер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тіндері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болды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әртүрлілігімен</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дәнекер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тінінің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талшықтары</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негізгі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аморфты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заттан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тұратын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жақсы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дамыған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жасушааралық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затпен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сипатталады</a:t>
            </a:r>
            <a:r>
              <a:rPr lang="ru-RU" sz="2000" dirty="0">
                <a:solidFill>
                  <a:schemeClr val="tx1"/>
                </a:solidFill>
                <a:latin typeface="Times New Roman" panose="02020603050405020304" pitchFamily="18" charset="0"/>
                <a:cs typeface="Times New Roman" panose="02020603050405020304" pitchFamily="18" charset="0"/>
              </a:rPr>
              <a:t>. Морфогенез </a:t>
            </a:r>
            <a:r>
              <a:rPr lang="ru-RU" sz="2000" dirty="0" err="1">
                <a:solidFill>
                  <a:schemeClr val="tx1"/>
                </a:solidFill>
                <a:latin typeface="Times New Roman" panose="02020603050405020304" pitchFamily="18" charset="0"/>
                <a:cs typeface="Times New Roman" panose="02020603050405020304" pitchFamily="18" charset="0"/>
              </a:rPr>
              <a:t>үшін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фибробласттар</a:t>
            </a:r>
            <a:r>
              <a:rPr lang="ru-RU" sz="2000" dirty="0">
                <a:solidFill>
                  <a:schemeClr val="tx1"/>
                </a:solidFill>
                <a:latin typeface="Times New Roman" panose="02020603050405020304" pitchFamily="18" charset="0"/>
                <a:cs typeface="Times New Roman" panose="02020603050405020304" pitchFamily="18" charset="0"/>
              </a:rPr>
              <a:t>, эндотелий </a:t>
            </a:r>
            <a:r>
              <a:rPr lang="ru-RU" sz="2000" dirty="0" err="1">
                <a:solidFill>
                  <a:schemeClr val="tx1"/>
                </a:solidFill>
                <a:latin typeface="Times New Roman" panose="02020603050405020304" pitchFamily="18" charset="0"/>
                <a:cs typeface="Times New Roman" panose="02020603050405020304" pitchFamily="18" charset="0"/>
              </a:rPr>
              <a:t>жасушалары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хондробласттар</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остеобласттар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қызығушылық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тудырады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мүшелер</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организмнің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қаңқасын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құрайды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Раманың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негізгі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компоненттері-талшықты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дәнекер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тінінің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жасушалары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синтездейтін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негізгі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зат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Кейіннен</a:t>
            </a:r>
            <a:r>
              <a:rPr lang="ru-RU" sz="2000" dirty="0">
                <a:solidFill>
                  <a:schemeClr val="tx1"/>
                </a:solidFill>
                <a:latin typeface="Times New Roman" panose="02020603050405020304" pitchFamily="18" charset="0"/>
                <a:cs typeface="Times New Roman" panose="02020603050405020304" pitchFamily="18" charset="0"/>
              </a:rPr>
              <a:t> осы </a:t>
            </a:r>
            <a:r>
              <a:rPr lang="ru-RU" sz="2000" dirty="0" err="1">
                <a:solidFill>
                  <a:schemeClr val="tx1"/>
                </a:solidFill>
                <a:latin typeface="Times New Roman" panose="02020603050405020304" pitchFamily="18" charset="0"/>
                <a:cs typeface="Times New Roman" panose="02020603050405020304" pitchFamily="18" charset="0"/>
              </a:rPr>
              <a:t>синтездің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өнімдерінен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сіңірлер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талшықты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мембраналар</a:t>
            </a:r>
            <a:r>
              <a:rPr lang="ru-RU" sz="2000" dirty="0">
                <a:solidFill>
                  <a:schemeClr val="tx1"/>
                </a:solidFill>
                <a:latin typeface="Times New Roman" panose="02020603050405020304" pitchFamily="18" charset="0"/>
                <a:cs typeface="Times New Roman" panose="02020603050405020304" pitchFamily="18" charset="0"/>
              </a:rPr>
              <a:t>, әртүрлі </a:t>
            </a:r>
            <a:r>
              <a:rPr lang="ru-RU" sz="2000" dirty="0" err="1">
                <a:solidFill>
                  <a:schemeClr val="tx1"/>
                </a:solidFill>
                <a:latin typeface="Times New Roman" panose="02020603050405020304" pitchFamily="18" charset="0"/>
                <a:cs typeface="Times New Roman" panose="02020603050405020304" pitchFamily="18" charset="0"/>
              </a:rPr>
              <a:t>шеміршек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сүйек</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қаңқасы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бірлескен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капсулалар</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т.б</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пайда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болады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Жетілген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фибробласттар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қозғалыс</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қабілетіне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ие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Талшықты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құрылымдар</a:t>
            </a:r>
            <a:r>
              <a:rPr lang="ru-RU" sz="2000" dirty="0">
                <a:solidFill>
                  <a:schemeClr val="tx1"/>
                </a:solidFill>
                <a:latin typeface="Times New Roman" panose="02020603050405020304" pitchFamily="18" charset="0"/>
                <a:cs typeface="Times New Roman" panose="02020603050405020304" pitchFamily="18" charset="0"/>
              </a:rPr>
              <a:t> коллаген, </a:t>
            </a:r>
            <a:r>
              <a:rPr lang="ru-RU" sz="2000" dirty="0" err="1">
                <a:solidFill>
                  <a:schemeClr val="tx1"/>
                </a:solidFill>
                <a:latin typeface="Times New Roman" panose="02020603050405020304" pitchFamily="18" charset="0"/>
                <a:cs typeface="Times New Roman" panose="02020603050405020304" pitchFamily="18" charset="0"/>
              </a:rPr>
              <a:t>серпімді</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ретикулярлы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талшықтардан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тұрады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Жасушалар</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дәнекер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тінінің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талшықтары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арасындағы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кеңістікті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толтыратын</a:t>
            </a:r>
            <a:r>
              <a:rPr lang="ru-RU" sz="2000" dirty="0">
                <a:solidFill>
                  <a:schemeClr val="tx1"/>
                </a:solidFill>
                <a:latin typeface="Times New Roman" panose="02020603050405020304" pitchFamily="18" charset="0"/>
                <a:cs typeface="Times New Roman" panose="02020603050405020304" pitchFamily="18" charset="0"/>
              </a:rPr>
              <a:t> желе </a:t>
            </a:r>
            <a:r>
              <a:rPr lang="ru-RU" sz="2000" dirty="0" err="1">
                <a:solidFill>
                  <a:schemeClr val="tx1"/>
                </a:solidFill>
                <a:latin typeface="Times New Roman" panose="02020603050405020304" pitchFamily="18" charset="0"/>
                <a:cs typeface="Times New Roman" panose="02020603050405020304" pitchFamily="18" charset="0"/>
              </a:rPr>
              <a:t>тәрізді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ортаны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білдіретін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негізгі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заттың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құрамына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жоғары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молекулалық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қосылыстар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кіреді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гиалурон</a:t>
            </a:r>
            <a:r>
              <a:rPr lang="ru-RU" sz="2000" dirty="0">
                <a:solidFill>
                  <a:schemeClr val="tx1"/>
                </a:solidFill>
                <a:latin typeface="Times New Roman" panose="02020603050405020304" pitchFamily="18" charset="0"/>
                <a:cs typeface="Times New Roman" panose="02020603050405020304" pitchFamily="18" charset="0"/>
              </a:rPr>
              <a:t> және </a:t>
            </a:r>
            <a:r>
              <a:rPr lang="ru-RU" sz="2000" dirty="0" err="1">
                <a:solidFill>
                  <a:schemeClr val="tx1"/>
                </a:solidFill>
                <a:latin typeface="Times New Roman" panose="02020603050405020304" pitchFamily="18" charset="0"/>
                <a:cs typeface="Times New Roman" panose="02020603050405020304" pitchFamily="18" charset="0"/>
              </a:rPr>
              <a:t>хондроитинсер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қышқылдары</a:t>
            </a:r>
            <a:r>
              <a:rPr lang="ru-RU" sz="2000" dirty="0">
                <a:solidFill>
                  <a:schemeClr val="tx1"/>
                </a:solidFill>
                <a:latin typeface="Times New Roman" panose="02020603050405020304" pitchFamily="18" charset="0"/>
                <a:cs typeface="Times New Roman" panose="02020603050405020304" pitchFamily="18" charset="0"/>
              </a:rPr>
              <a:t>, гепарин және т. б. </a:t>
            </a:r>
            <a:r>
              <a:rPr lang="ru-RU" sz="2000" dirty="0" err="1">
                <a:solidFill>
                  <a:schemeClr val="tx1"/>
                </a:solidFill>
                <a:latin typeface="Times New Roman" panose="02020603050405020304" pitchFamily="18" charset="0"/>
                <a:cs typeface="Times New Roman" panose="02020603050405020304" pitchFamily="18" charset="0"/>
              </a:rPr>
              <a:t>Бұл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көмірсулар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компоненттері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гликозаминогликандар</a:t>
            </a:r>
            <a:r>
              <a:rPr lang="ru-RU" sz="2000" dirty="0">
                <a:solidFill>
                  <a:schemeClr val="tx1"/>
                </a:solidFill>
                <a:latin typeface="Times New Roman" panose="02020603050405020304" pitchFamily="18" charset="0"/>
                <a:cs typeface="Times New Roman" panose="02020603050405020304" pitchFamily="18" charset="0"/>
              </a:rPr>
              <a:t>) коллаген </a:t>
            </a:r>
            <a:r>
              <a:rPr lang="ru-RU" sz="2000" dirty="0" err="1">
                <a:solidFill>
                  <a:schemeClr val="tx1"/>
                </a:solidFill>
                <a:latin typeface="Times New Roman" panose="02020603050405020304" pitchFamily="18" charset="0"/>
                <a:cs typeface="Times New Roman" panose="02020603050405020304" pitchFamily="18" charset="0"/>
              </a:rPr>
              <a:t>талшықтарының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түзілуіне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қатысады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Негізгі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зат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құрамында</a:t>
            </a:r>
            <a:r>
              <a:rPr lang="ru-RU" sz="2000" dirty="0">
                <a:solidFill>
                  <a:schemeClr val="tx1"/>
                </a:solidFill>
                <a:latin typeface="Times New Roman" panose="02020603050405020304" pitchFamily="18" charset="0"/>
                <a:cs typeface="Times New Roman" panose="02020603050405020304" pitchFamily="18" charset="0"/>
              </a:rPr>
              <a:t> бел-</a:t>
            </a:r>
            <a:r>
              <a:rPr lang="ru-RU" sz="2000" dirty="0" err="1">
                <a:solidFill>
                  <a:schemeClr val="tx1"/>
                </a:solidFill>
                <a:latin typeface="Times New Roman" panose="02020603050405020304" pitchFamily="18" charset="0"/>
                <a:cs typeface="Times New Roman" panose="02020603050405020304" pitchFamily="18" charset="0"/>
              </a:rPr>
              <a:t>ково</a:t>
            </a:r>
            <a:r>
              <a:rPr lang="ru-RU" sz="2000" dirty="0">
                <a:solidFill>
                  <a:schemeClr val="tx1"/>
                </a:solidFill>
                <a:latin typeface="Times New Roman" panose="02020603050405020304" pitchFamily="18" charset="0"/>
                <a:cs typeface="Times New Roman" panose="02020603050405020304" pitchFamily="18" charset="0"/>
              </a:rPr>
              <a:t>-</a:t>
            </a:r>
            <a:r>
              <a:rPr lang="ru-RU" sz="2000" dirty="0" err="1">
                <a:solidFill>
                  <a:schemeClr val="tx1"/>
                </a:solidFill>
                <a:latin typeface="Times New Roman" panose="02020603050405020304" pitchFamily="18" charset="0"/>
                <a:cs typeface="Times New Roman" panose="02020603050405020304" pitchFamily="18" charset="0"/>
              </a:rPr>
              <a:t>полисахаридті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кешендер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протеогликандар</a:t>
            </a:r>
            <a:r>
              <a:rPr lang="ru-RU" sz="2000" dirty="0">
                <a:solidFill>
                  <a:schemeClr val="tx1"/>
                </a:solidFill>
                <a:latin typeface="Times New Roman" panose="02020603050405020304" pitchFamily="18" charset="0"/>
                <a:cs typeface="Times New Roman" panose="02020603050405020304" pitchFamily="18" charset="0"/>
              </a:rPr>
              <a:t>) бар, </a:t>
            </a:r>
            <a:r>
              <a:rPr lang="ru-RU" sz="2000" dirty="0" err="1">
                <a:solidFill>
                  <a:schemeClr val="tx1"/>
                </a:solidFill>
                <a:latin typeface="Times New Roman" panose="02020603050405020304" pitchFamily="18" charset="0"/>
                <a:cs typeface="Times New Roman" panose="02020603050405020304" pitchFamily="18" charset="0"/>
              </a:rPr>
              <a:t>олардың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ақуыз</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компоненті</a:t>
            </a:r>
            <a:r>
              <a:rPr lang="ru-RU" sz="2000" dirty="0">
                <a:solidFill>
                  <a:schemeClr val="tx1"/>
                </a:solidFill>
                <a:latin typeface="Times New Roman" panose="02020603050405020304" pitchFamily="18" charset="0"/>
                <a:cs typeface="Times New Roman" panose="02020603050405020304" pitchFamily="18" charset="0"/>
              </a:rPr>
              <a:t> коллаген </a:t>
            </a:r>
            <a:r>
              <a:rPr lang="ru-RU" sz="2000" dirty="0" err="1">
                <a:solidFill>
                  <a:schemeClr val="tx1"/>
                </a:solidFill>
                <a:latin typeface="Times New Roman" panose="02020603050405020304" pitchFamily="18" charset="0"/>
                <a:cs typeface="Times New Roman" panose="02020603050405020304" pitchFamily="18" charset="0"/>
              </a:rPr>
              <a:t>құрамынан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күрт</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ерекшеленетін</a:t>
            </a:r>
            <a:r>
              <a:rPr lang="ru-RU" sz="2000" dirty="0">
                <a:solidFill>
                  <a:schemeClr val="tx1"/>
                </a:solidFill>
                <a:latin typeface="Times New Roman" panose="02020603050405020304" pitchFamily="18" charset="0"/>
                <a:cs typeface="Times New Roman" panose="02020603050405020304" pitchFamily="18" charset="0"/>
              </a:rPr>
              <a:t> амин </a:t>
            </a:r>
            <a:r>
              <a:rPr lang="ru-RU" sz="2000" dirty="0" err="1">
                <a:solidFill>
                  <a:schemeClr val="tx1"/>
                </a:solidFill>
                <a:latin typeface="Times New Roman" panose="02020603050405020304" pitchFamily="18" charset="0"/>
                <a:cs typeface="Times New Roman" panose="02020603050405020304" pitchFamily="18" charset="0"/>
              </a:rPr>
              <a:t>қышқылы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құрамына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ие</a:t>
            </a:r>
            <a:r>
              <a:rPr lang="ru-RU" sz="2000" dirty="0">
                <a:solidFill>
                  <a:schemeClr val="tx1"/>
                </a:solidFill>
                <a:latin typeface="Times New Roman" panose="02020603050405020304" pitchFamily="18" charset="0"/>
                <a:cs typeface="Times New Roman" panose="02020603050405020304" pitchFamily="18" charset="0"/>
              </a:rPr>
              <a:t>.</a:t>
            </a:r>
          </a:p>
          <a:p>
            <a:pPr algn="just"/>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2274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805218"/>
            <a:ext cx="9601196" cy="5070650"/>
          </a:xfrm>
        </p:spPr>
        <p:txBody>
          <a:bodyPr>
            <a:normAutofit fontScale="85000" lnSpcReduction="10000"/>
          </a:bodyPr>
          <a:lstStyle/>
          <a:p>
            <a:pPr algn="just"/>
            <a:r>
              <a:rPr lang="ru-RU" dirty="0" err="1">
                <a:solidFill>
                  <a:schemeClr val="tx1"/>
                </a:solidFill>
                <a:latin typeface="Times New Roman" panose="02020603050405020304" pitchFamily="18" charset="0"/>
                <a:cs typeface="Times New Roman" panose="02020603050405020304" pitchFamily="18" charset="0"/>
              </a:rPr>
              <a:t>Тарихи</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дамуының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басында</a:t>
            </a:r>
            <a:r>
              <a:rPr lang="ru-RU" dirty="0">
                <a:solidFill>
                  <a:schemeClr val="tx1"/>
                </a:solidFill>
                <a:latin typeface="Times New Roman" panose="02020603050405020304" pitchFamily="18" charset="0"/>
                <a:cs typeface="Times New Roman" panose="02020603050405020304" pitchFamily="18" charset="0"/>
              </a:rPr>
              <a:t> да Метазоа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мүшелерді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біртұтас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етіп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біріктіретін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белгілі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формалар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беретін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қолдау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көрсететін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тінсіз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өмір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сүре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алмады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шығаратын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ақуыздардың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жетекші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рөл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коллагенге</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беріледі</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оның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молекулалары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Метазоа </a:t>
            </a:r>
            <a:r>
              <a:rPr lang="ru-RU" dirty="0" err="1">
                <a:solidFill>
                  <a:schemeClr val="tx1"/>
                </a:solidFill>
                <a:latin typeface="Times New Roman" panose="02020603050405020304" pitchFamily="18" charset="0"/>
                <a:cs typeface="Times New Roman" panose="02020603050405020304" pitchFamily="18" charset="0"/>
              </a:rPr>
              <a:t>тіндерінде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табылды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қарабайырлары</a:t>
            </a:r>
            <a:r>
              <a:rPr lang="ru-RU" dirty="0">
                <a:solidFill>
                  <a:schemeClr val="tx1"/>
                </a:solidFill>
                <a:latin typeface="Times New Roman" panose="02020603050405020304" pitchFamily="18" charset="0"/>
                <a:cs typeface="Times New Roman" panose="02020603050405020304" pitchFamily="18" charset="0"/>
              </a:rPr>
              <a:t> — </a:t>
            </a:r>
            <a:r>
              <a:rPr lang="ru-RU" dirty="0" err="1">
                <a:solidFill>
                  <a:schemeClr val="tx1"/>
                </a:solidFill>
                <a:latin typeface="Times New Roman" panose="02020603050405020304" pitchFamily="18" charset="0"/>
                <a:cs typeface="Times New Roman" panose="02020603050405020304" pitchFamily="18" charset="0"/>
              </a:rPr>
              <a:t>губкалар</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ішек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қуысы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Онтогенезде</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синтезі</a:t>
            </a:r>
            <a:r>
              <a:rPr lang="ru-RU" dirty="0">
                <a:solidFill>
                  <a:schemeClr val="tx1"/>
                </a:solidFill>
                <a:latin typeface="Times New Roman" panose="02020603050405020304" pitchFamily="18" charset="0"/>
                <a:cs typeface="Times New Roman" panose="02020603050405020304" pitchFamily="18" charset="0"/>
              </a:rPr>
              <a:t> де </a:t>
            </a:r>
            <a:r>
              <a:rPr lang="ru-RU" dirty="0" err="1">
                <a:solidFill>
                  <a:schemeClr val="tx1"/>
                </a:solidFill>
                <a:latin typeface="Times New Roman" panose="02020603050405020304" pitchFamily="18" charset="0"/>
                <a:cs typeface="Times New Roman" panose="02020603050405020304" pitchFamily="18" charset="0"/>
              </a:rPr>
              <a:t>ерте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сатыларда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аскаридада</a:t>
            </a:r>
            <a:r>
              <a:rPr lang="ru-RU" dirty="0">
                <a:solidFill>
                  <a:schemeClr val="tx1"/>
                </a:solidFill>
                <a:latin typeface="Times New Roman" panose="02020603050405020304" pitchFamily="18" charset="0"/>
                <a:cs typeface="Times New Roman" panose="02020603050405020304" pitchFamily="18" charset="0"/>
              </a:rPr>
              <a:t> — </a:t>
            </a:r>
            <a:r>
              <a:rPr lang="ru-RU" dirty="0" err="1">
                <a:solidFill>
                  <a:schemeClr val="tx1"/>
                </a:solidFill>
                <a:latin typeface="Times New Roman" panose="02020603050405020304" pitchFamily="18" charset="0"/>
                <a:cs typeface="Times New Roman" panose="02020603050405020304" pitchFamily="18" charset="0"/>
              </a:rPr>
              <a:t>кеш</a:t>
            </a:r>
            <a:r>
              <a:rPr lang="ru-RU" dirty="0">
                <a:solidFill>
                  <a:schemeClr val="tx1"/>
                </a:solidFill>
                <a:latin typeface="Times New Roman" panose="02020603050405020304" pitchFamily="18" charset="0"/>
                <a:cs typeface="Times New Roman" panose="02020603050405020304" pitchFamily="18" charset="0"/>
              </a:rPr>
              <a:t> бластула </a:t>
            </a:r>
            <a:r>
              <a:rPr lang="ru-RU" dirty="0" err="1">
                <a:solidFill>
                  <a:schemeClr val="tx1"/>
                </a:solidFill>
                <a:latin typeface="Times New Roman" panose="02020603050405020304" pitchFamily="18" charset="0"/>
                <a:cs typeface="Times New Roman" panose="02020603050405020304" pitchFamily="18" charset="0"/>
              </a:rPr>
              <a:t>сатысында</a:t>
            </a:r>
            <a:r>
              <a:rPr lang="ru-RU" dirty="0">
                <a:solidFill>
                  <a:schemeClr val="tx1"/>
                </a:solidFill>
                <a:latin typeface="Times New Roman" panose="02020603050405020304" pitchFamily="18" charset="0"/>
                <a:cs typeface="Times New Roman" panose="02020603050405020304" pitchFamily="18" charset="0"/>
              </a:rPr>
              <a:t> — </a:t>
            </a:r>
            <a:r>
              <a:rPr lang="ru-RU" dirty="0" err="1">
                <a:solidFill>
                  <a:schemeClr val="tx1"/>
                </a:solidFill>
                <a:latin typeface="Times New Roman" panose="02020603050405020304" pitchFamily="18" charset="0"/>
                <a:cs typeface="Times New Roman" panose="02020603050405020304" pitchFamily="18" charset="0"/>
              </a:rPr>
              <a:t>ерте</a:t>
            </a:r>
            <a:r>
              <a:rPr lang="ru-RU" dirty="0">
                <a:solidFill>
                  <a:schemeClr val="tx1"/>
                </a:solidFill>
                <a:latin typeface="Times New Roman" panose="02020603050405020304" pitchFamily="18" charset="0"/>
                <a:cs typeface="Times New Roman" panose="02020603050405020304" pitchFamily="18" charset="0"/>
              </a:rPr>
              <a:t> Гаструла, </a:t>
            </a:r>
            <a:r>
              <a:rPr lang="ru-RU" dirty="0" err="1">
                <a:solidFill>
                  <a:schemeClr val="tx1"/>
                </a:solidFill>
                <a:latin typeface="Times New Roman" panose="02020603050405020304" pitchFamily="18" charset="0"/>
                <a:cs typeface="Times New Roman" panose="02020603050405020304" pitchFamily="18" charset="0"/>
              </a:rPr>
              <a:t>теңіз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түйіршіктерінде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қосмекенділерде</a:t>
            </a:r>
            <a:r>
              <a:rPr lang="ru-RU" dirty="0">
                <a:solidFill>
                  <a:schemeClr val="tx1"/>
                </a:solidFill>
                <a:latin typeface="Times New Roman" panose="02020603050405020304" pitchFamily="18" charset="0"/>
                <a:cs typeface="Times New Roman" panose="02020603050405020304" pitchFamily="18" charset="0"/>
              </a:rPr>
              <a:t> — Гаструла </a:t>
            </a:r>
            <a:r>
              <a:rPr lang="ru-RU" dirty="0" err="1">
                <a:solidFill>
                  <a:schemeClr val="tx1"/>
                </a:solidFill>
                <a:latin typeface="Times New Roman" panose="02020603050405020304" pitchFamily="18" charset="0"/>
                <a:cs typeface="Times New Roman" panose="02020603050405020304" pitchFamily="18" charset="0"/>
              </a:rPr>
              <a:t>сатысында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Органдардағы</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синтезінің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қарқындылығы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эмбриогенезде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кезеңдерімен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байланысты</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осы </a:t>
            </a:r>
            <a:r>
              <a:rPr lang="ru-RU" dirty="0" err="1">
                <a:solidFill>
                  <a:schemeClr val="tx1"/>
                </a:solidFill>
                <a:latin typeface="Times New Roman" panose="02020603050405020304" pitchFamily="18" charset="0"/>
                <a:cs typeface="Times New Roman" panose="02020603050405020304" pitchFamily="18" charset="0"/>
              </a:rPr>
              <a:t>жағдайлар</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хромосомалардың</a:t>
            </a:r>
            <a:r>
              <a:rPr lang="ru-RU" dirty="0">
                <a:solidFill>
                  <a:schemeClr val="tx1"/>
                </a:solidFill>
                <a:latin typeface="Times New Roman" panose="02020603050405020304" pitchFamily="18" charset="0"/>
                <a:cs typeface="Times New Roman" panose="02020603050405020304" pitchFamily="18" charset="0"/>
              </a:rPr>
              <a:t> ДНҚ </a:t>
            </a:r>
            <a:r>
              <a:rPr lang="ru-RU" dirty="0" err="1">
                <a:solidFill>
                  <a:schemeClr val="tx1"/>
                </a:solidFill>
                <a:latin typeface="Times New Roman" panose="02020603050405020304" pitchFamily="18" charset="0"/>
                <a:cs typeface="Times New Roman" panose="02020603050405020304" pitchFamily="18" charset="0"/>
              </a:rPr>
              <a:t>молекулаларында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ақпараттың</a:t>
            </a:r>
            <a:r>
              <a:rPr lang="ru-RU" dirty="0">
                <a:solidFill>
                  <a:schemeClr val="tx1"/>
                </a:solidFill>
                <a:latin typeface="Times New Roman" panose="02020603050405020304" pitchFamily="18" charset="0"/>
                <a:cs typeface="Times New Roman" panose="02020603050405020304" pitchFamily="18" charset="0"/>
              </a:rPr>
              <a:t> кодталуы </a:t>
            </a:r>
            <a:r>
              <a:rPr lang="ru-RU" dirty="0" err="1">
                <a:solidFill>
                  <a:schemeClr val="tx1"/>
                </a:solidFill>
                <a:latin typeface="Times New Roman" panose="02020603050405020304" pitchFamily="18" charset="0"/>
                <a:cs typeface="Times New Roman" panose="02020603050405020304" pitchFamily="18" charset="0"/>
              </a:rPr>
              <a:t>коллагеннің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онтогенезінде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ақпаратты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делдал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ретіндегі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жетекші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рөлін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болжайды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ақпаратты </a:t>
            </a:r>
            <a:r>
              <a:rPr lang="ru-RU" dirty="0" err="1">
                <a:solidFill>
                  <a:schemeClr val="tx1"/>
                </a:solidFill>
                <a:latin typeface="Times New Roman" panose="02020603050405020304" pitchFamily="18" charset="0"/>
                <a:cs typeface="Times New Roman" panose="02020603050405020304" pitchFamily="18" charset="0"/>
              </a:rPr>
              <a:t>тасымалдайтын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көрінісі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аударма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кезінде</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молекулаларының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аминқышқылдарының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тізбегіне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қайта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кодталады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позициялық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кодты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мамандандырылған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тіндік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оқиды</a:t>
            </a:r>
            <a:r>
              <a:rPr lang="ru-RU" dirty="0">
                <a:solidFill>
                  <a:schemeClr val="tx1"/>
                </a:solidFill>
                <a:latin typeface="Times New Roman" panose="02020603050405020304" pitchFamily="18" charset="0"/>
                <a:cs typeface="Times New Roman" panose="02020603050405020304" pitchFamily="18" charset="0"/>
              </a:rPr>
              <a:t> және </a:t>
            </a:r>
            <a:r>
              <a:rPr lang="en-US" dirty="0" err="1">
                <a:solidFill>
                  <a:schemeClr val="tx1"/>
                </a:solidFill>
                <a:latin typeface="Times New Roman" panose="02020603050405020304" pitchFamily="18" charset="0"/>
                <a:cs typeface="Times New Roman" panose="02020603050405020304" pitchFamily="18" charset="0"/>
              </a:rPr>
              <a:t>Metazoa</a:t>
            </a:r>
            <a:r>
              <a:rPr lang="en-US"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мүшелерін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құрады</a:t>
            </a:r>
            <a:r>
              <a:rPr lang="ru-RU"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94924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928048"/>
            <a:ext cx="9601196" cy="4947820"/>
          </a:xfrm>
        </p:spPr>
        <p:txBody>
          <a:bodyPr>
            <a:normAutofit fontScale="62500" lnSpcReduction="20000"/>
          </a:bodyPr>
          <a:lstStyle/>
          <a:p>
            <a:pPr algn="just"/>
            <a:r>
              <a:rPr lang="ru-RU" dirty="0" err="1">
                <a:solidFill>
                  <a:schemeClr val="tx1"/>
                </a:solidFill>
                <a:latin typeface="Times New Roman" panose="02020603050405020304" pitchFamily="18" charset="0"/>
                <a:cs typeface="Times New Roman" panose="02020603050405020304" pitchFamily="18" charset="0"/>
              </a:rPr>
              <a:t>Дененің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гаструляцияның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соңында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бүршіктердің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тану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сәйкес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клеткаларды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біріктіреді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кластерлері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қалыптасқан</a:t>
            </a:r>
            <a:r>
              <a:rPr lang="ru-RU" dirty="0">
                <a:solidFill>
                  <a:schemeClr val="tx1"/>
                </a:solidFill>
                <a:latin typeface="Times New Roman" panose="02020603050405020304" pitchFamily="18" charset="0"/>
                <a:cs typeface="Times New Roman" panose="02020603050405020304" pitchFamily="18" charset="0"/>
              </a:rPr>
              <a:t> па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өзіндік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кристалдану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орталықтары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болып</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табылады</a:t>
            </a:r>
            <a:r>
              <a:rPr lang="ru-RU" dirty="0" smtClean="0">
                <a:solidFill>
                  <a:schemeClr val="tx1"/>
                </a:solidFill>
                <a:latin typeface="Times New Roman" panose="02020603050405020304" pitchFamily="18" charset="0"/>
                <a:cs typeface="Times New Roman" panose="02020603050405020304" pitchFamily="18" charset="0"/>
              </a:rPr>
              <a:t>.</a:t>
            </a:r>
          </a:p>
          <a:p>
            <a:pPr algn="just"/>
            <a:r>
              <a:rPr lang="ru-RU" dirty="0" err="1" smtClean="0">
                <a:solidFill>
                  <a:schemeClr val="tx1"/>
                </a:solidFill>
                <a:latin typeface="Times New Roman" panose="02020603050405020304" pitchFamily="18" charset="0"/>
                <a:cs typeface="Times New Roman" panose="02020603050405020304" pitchFamily="18" charset="0"/>
              </a:rPr>
              <a:t>Бұл</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форма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тікелей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бақылауымен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жүреді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бүйректерді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бөліп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мүшелерді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құрылымдайды</a:t>
            </a:r>
            <a:r>
              <a:rPr lang="ru-RU" dirty="0">
                <a:solidFill>
                  <a:schemeClr val="tx1"/>
                </a:solidFill>
                <a:latin typeface="Times New Roman" panose="02020603050405020304" pitchFamily="18" charset="0"/>
                <a:cs typeface="Times New Roman" panose="02020603050405020304" pitchFamily="18" charset="0"/>
              </a:rPr>
              <a:t>. Процесс </a:t>
            </a:r>
            <a:r>
              <a:rPr lang="ru-RU" dirty="0" err="1">
                <a:solidFill>
                  <a:schemeClr val="tx1"/>
                </a:solidFill>
                <a:latin typeface="Times New Roman" panose="02020603050405020304" pitchFamily="18" charset="0"/>
                <a:cs typeface="Times New Roman" panose="02020603050405020304" pitchFamily="18" charset="0"/>
              </a:rPr>
              <a:t>қан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тамырлары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қатысуымен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жүреді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тамырлы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қабырғалары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бастапқыда</a:t>
            </a:r>
            <a:r>
              <a:rPr lang="ru-RU" dirty="0">
                <a:solidFill>
                  <a:schemeClr val="tx1"/>
                </a:solidFill>
                <a:latin typeface="Times New Roman" panose="02020603050405020304" pitchFamily="18" charset="0"/>
                <a:cs typeface="Times New Roman" panose="02020603050405020304" pitchFamily="18" charset="0"/>
              </a:rPr>
              <a:t> эндотелий </a:t>
            </a:r>
            <a:r>
              <a:rPr lang="ru-RU" dirty="0" err="1">
                <a:solidFill>
                  <a:schemeClr val="tx1"/>
                </a:solidFill>
                <a:latin typeface="Times New Roman" panose="02020603050405020304" pitchFamily="18" charset="0"/>
                <a:cs typeface="Times New Roman" panose="02020603050405020304" pitchFamily="18" charset="0"/>
              </a:rPr>
              <a:t>жасушалары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түзеді</a:t>
            </a:r>
            <a:r>
              <a:rPr lang="ru-RU" dirty="0">
                <a:solidFill>
                  <a:schemeClr val="tx1"/>
                </a:solidFill>
                <a:latin typeface="Times New Roman" panose="02020603050405020304" pitchFamily="18" charset="0"/>
                <a:cs typeface="Times New Roman" panose="02020603050405020304" pitchFamily="18" charset="0"/>
              </a:rPr>
              <a:t>.</a:t>
            </a:r>
          </a:p>
          <a:p>
            <a:pPr algn="just"/>
            <a:r>
              <a:rPr lang="ru-RU" dirty="0" err="1">
                <a:solidFill>
                  <a:schemeClr val="tx1"/>
                </a:solidFill>
                <a:latin typeface="Times New Roman" panose="02020603050405020304" pitchFamily="18" charset="0"/>
                <a:cs typeface="Times New Roman" panose="02020603050405020304" pitchFamily="18" charset="0"/>
              </a:rPr>
              <a:t>Фибробласттар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шығаратын</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молекулаларының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химиялық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құрамы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үлкен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қызығушылық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тудырады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өзара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байланысқан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полипептидті</a:t>
            </a:r>
            <a:r>
              <a:rPr lang="ru-RU" dirty="0">
                <a:solidFill>
                  <a:schemeClr val="tx1"/>
                </a:solidFill>
                <a:latin typeface="Times New Roman" panose="02020603050405020304" pitchFamily="18" charset="0"/>
                <a:cs typeface="Times New Roman" panose="02020603050405020304" pitchFamily="18" charset="0"/>
              </a:rPr>
              <a:t> а </a:t>
            </a:r>
            <a:r>
              <a:rPr lang="ru-RU" dirty="0" err="1">
                <a:solidFill>
                  <a:schemeClr val="tx1"/>
                </a:solidFill>
                <a:latin typeface="Times New Roman" panose="02020603050405020304" pitchFamily="18" charset="0"/>
                <a:cs typeface="Times New Roman" panose="02020603050405020304" pitchFamily="18" charset="0"/>
              </a:rPr>
              <a:t>тізбегінен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тұрады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Әрбір</a:t>
            </a:r>
            <a:r>
              <a:rPr lang="ru-RU" dirty="0">
                <a:solidFill>
                  <a:schemeClr val="tx1"/>
                </a:solidFill>
                <a:latin typeface="Times New Roman" panose="02020603050405020304" pitchFamily="18" charset="0"/>
                <a:cs typeface="Times New Roman" panose="02020603050405020304" pitchFamily="18" charset="0"/>
              </a:rPr>
              <a:t> А </a:t>
            </a:r>
            <a:r>
              <a:rPr lang="ru-RU" dirty="0" err="1">
                <a:solidFill>
                  <a:schemeClr val="tx1"/>
                </a:solidFill>
                <a:latin typeface="Times New Roman" panose="02020603050405020304" pitchFamily="18" charset="0"/>
                <a:cs typeface="Times New Roman" panose="02020603050405020304" pitchFamily="18" charset="0"/>
              </a:rPr>
              <a:t>тізбегінің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бастапқы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құрылымында</a:t>
            </a:r>
            <a:r>
              <a:rPr lang="ru-RU" dirty="0">
                <a:solidFill>
                  <a:schemeClr val="tx1"/>
                </a:solidFill>
                <a:latin typeface="Times New Roman" panose="02020603050405020304" pitchFamily="18" charset="0"/>
                <a:cs typeface="Times New Roman" panose="02020603050405020304" pitchFamily="18" charset="0"/>
              </a:rPr>
              <a:t> глицин </a:t>
            </a:r>
            <a:r>
              <a:rPr lang="ru-RU" dirty="0" err="1">
                <a:solidFill>
                  <a:schemeClr val="tx1"/>
                </a:solidFill>
                <a:latin typeface="Times New Roman" panose="02020603050405020304" pitchFamily="18" charset="0"/>
                <a:cs typeface="Times New Roman" panose="02020603050405020304" pitchFamily="18" charset="0"/>
              </a:rPr>
              <a:t>қалдығынан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басталатын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трипептидтер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триплеттер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түрінде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ауысатын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мыңға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жуық</a:t>
            </a:r>
            <a:r>
              <a:rPr lang="ru-RU" dirty="0">
                <a:solidFill>
                  <a:schemeClr val="tx1"/>
                </a:solidFill>
                <a:latin typeface="Times New Roman" panose="02020603050405020304" pitchFamily="18" charset="0"/>
                <a:cs typeface="Times New Roman" panose="02020603050405020304" pitchFamily="18" charset="0"/>
              </a:rPr>
              <a:t> амин </a:t>
            </a:r>
            <a:r>
              <a:rPr lang="ru-RU" dirty="0" err="1">
                <a:solidFill>
                  <a:schemeClr val="tx1"/>
                </a:solidFill>
                <a:latin typeface="Times New Roman" panose="02020603050405020304" pitchFamily="18" charset="0"/>
                <a:cs typeface="Times New Roman" panose="02020603050405020304" pitchFamily="18" charset="0"/>
              </a:rPr>
              <a:t>қышқылының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қалдықтары</a:t>
            </a:r>
            <a:r>
              <a:rPr lang="ru-RU" dirty="0">
                <a:solidFill>
                  <a:schemeClr val="tx1"/>
                </a:solidFill>
                <a:latin typeface="Times New Roman" panose="02020603050405020304" pitchFamily="18" charset="0"/>
                <a:cs typeface="Times New Roman" panose="02020603050405020304" pitchFamily="18" charset="0"/>
              </a:rPr>
              <a:t> бар. </a:t>
            </a:r>
            <a:r>
              <a:rPr lang="ru-RU" dirty="0" err="1">
                <a:solidFill>
                  <a:schemeClr val="tx1"/>
                </a:solidFill>
                <a:latin typeface="Times New Roman" panose="02020603050405020304" pitchFamily="18" charset="0"/>
                <a:cs typeface="Times New Roman" panose="02020603050405020304" pitchFamily="18" charset="0"/>
              </a:rPr>
              <a:t>Қалған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қалдық</a:t>
            </a:r>
            <a:r>
              <a:rPr lang="ru-RU" dirty="0">
                <a:solidFill>
                  <a:schemeClr val="tx1"/>
                </a:solidFill>
                <a:latin typeface="Times New Roman" panose="02020603050405020304" pitchFamily="18" charset="0"/>
                <a:cs typeface="Times New Roman" panose="02020603050405020304" pitchFamily="18" charset="0"/>
              </a:rPr>
              <a:t> нуклеин </a:t>
            </a:r>
            <a:r>
              <a:rPr lang="ru-RU" dirty="0" err="1">
                <a:solidFill>
                  <a:schemeClr val="tx1"/>
                </a:solidFill>
                <a:latin typeface="Times New Roman" panose="02020603050405020304" pitchFamily="18" charset="0"/>
                <a:cs typeface="Times New Roman" panose="02020603050405020304" pitchFamily="18" charset="0"/>
              </a:rPr>
              <a:t>қышқылдарының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бұзылған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үштік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кодына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ұқсайтын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басқа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аминқышқылдарының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комбинацияларымен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ұсынылған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Табиғи</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сұрақ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туындайды</a:t>
            </a:r>
            <a:r>
              <a:rPr lang="ru-RU" dirty="0">
                <a:solidFill>
                  <a:schemeClr val="tx1"/>
                </a:solidFill>
                <a:latin typeface="Times New Roman" panose="02020603050405020304" pitchFamily="18" charset="0"/>
                <a:cs typeface="Times New Roman" panose="02020603050405020304" pitchFamily="18" charset="0"/>
              </a:rPr>
              <a:t>: тек </a:t>
            </a:r>
            <a:r>
              <a:rPr lang="ru-RU" dirty="0" err="1">
                <a:solidFill>
                  <a:schemeClr val="tx1"/>
                </a:solidFill>
                <a:latin typeface="Times New Roman" panose="02020603050405020304" pitchFamily="18" charset="0"/>
                <a:cs typeface="Times New Roman" panose="02020603050405020304" pitchFamily="18" charset="0"/>
              </a:rPr>
              <a:t>механикалық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функцияны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орындайтын</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молекуласы</a:t>
            </a:r>
            <a:r>
              <a:rPr lang="ru-RU" dirty="0">
                <a:solidFill>
                  <a:schemeClr val="tx1"/>
                </a:solidFill>
                <a:latin typeface="Times New Roman" panose="02020603050405020304" pitchFamily="18" charset="0"/>
                <a:cs typeface="Times New Roman" panose="02020603050405020304" pitchFamily="18" charset="0"/>
              </a:rPr>
              <a:t> а </a:t>
            </a:r>
            <a:r>
              <a:rPr lang="ru-RU" dirty="0" err="1">
                <a:solidFill>
                  <a:schemeClr val="tx1"/>
                </a:solidFill>
                <a:latin typeface="Times New Roman" panose="02020603050405020304" pitchFamily="18" charset="0"/>
                <a:cs typeface="Times New Roman" panose="02020603050405020304" pitchFamily="18" charset="0"/>
              </a:rPr>
              <a:t>тізбегінің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трипептидтерін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құрайтын</a:t>
            </a:r>
            <a:r>
              <a:rPr lang="ru-RU" dirty="0">
                <a:solidFill>
                  <a:schemeClr val="tx1"/>
                </a:solidFill>
                <a:latin typeface="Times New Roman" panose="02020603050405020304" pitchFamily="18" charset="0"/>
                <a:cs typeface="Times New Roman" panose="02020603050405020304" pitchFamily="18" charset="0"/>
              </a:rPr>
              <a:t> амин </a:t>
            </a:r>
            <a:r>
              <a:rPr lang="ru-RU" dirty="0" err="1">
                <a:solidFill>
                  <a:schemeClr val="tx1"/>
                </a:solidFill>
                <a:latin typeface="Times New Roman" panose="02020603050405020304" pitchFamily="18" charset="0"/>
                <a:cs typeface="Times New Roman" panose="02020603050405020304" pitchFamily="18" charset="0"/>
              </a:rPr>
              <a:t>қышқылдарының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қалдықтарының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үйлесімінде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осындай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үлкен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әртүрлілікті</a:t>
            </a:r>
            <a:r>
              <a:rPr lang="ru-RU" dirty="0">
                <a:solidFill>
                  <a:schemeClr val="tx1"/>
                </a:solidFill>
                <a:latin typeface="Times New Roman" panose="02020603050405020304" pitchFamily="18" charset="0"/>
                <a:cs typeface="Times New Roman" panose="02020603050405020304" pitchFamily="18" charset="0"/>
              </a:rPr>
              <a:t> не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қажет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етті</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молекулаларының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ақпараттық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қызметі</a:t>
            </a:r>
            <a:r>
              <a:rPr lang="ru-RU" dirty="0">
                <a:solidFill>
                  <a:schemeClr val="tx1"/>
                </a:solidFill>
                <a:latin typeface="Times New Roman" panose="02020603050405020304" pitchFamily="18" charset="0"/>
                <a:cs typeface="Times New Roman" panose="02020603050405020304" pitchFamily="18" charset="0"/>
              </a:rPr>
              <a:t>, триплет-амин </a:t>
            </a:r>
            <a:r>
              <a:rPr lang="ru-RU" dirty="0" err="1">
                <a:solidFill>
                  <a:schemeClr val="tx1"/>
                </a:solidFill>
                <a:latin typeface="Times New Roman" panose="02020603050405020304" pitchFamily="18" charset="0"/>
                <a:cs typeface="Times New Roman" panose="02020603050405020304" pitchFamily="18" charset="0"/>
              </a:rPr>
              <a:t>қышқылының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дипептидті</a:t>
            </a:r>
            <a:r>
              <a:rPr lang="ru-RU" dirty="0">
                <a:solidFill>
                  <a:schemeClr val="tx1"/>
                </a:solidFill>
                <a:latin typeface="Times New Roman" panose="02020603050405020304" pitchFamily="18" charset="0"/>
                <a:cs typeface="Times New Roman" panose="02020603050405020304" pitchFamily="18" charset="0"/>
              </a:rPr>
              <a:t>) "штрих — код" </a:t>
            </a:r>
            <a:r>
              <a:rPr lang="ru-RU" dirty="0" err="1">
                <a:solidFill>
                  <a:schemeClr val="tx1"/>
                </a:solidFill>
                <a:latin typeface="Times New Roman" panose="02020603050405020304" pitchFamily="18" charset="0"/>
                <a:cs typeface="Times New Roman" panose="02020603050405020304" pitchFamily="18" charset="0"/>
              </a:rPr>
              <a:t>тасымалдаушылары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туралы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болжам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a:t>
            </a:r>
            <a:r>
              <a:rPr lang="ru-RU" dirty="0">
                <a:solidFill>
                  <a:schemeClr val="tx1"/>
                </a:solidFill>
                <a:latin typeface="Times New Roman" panose="02020603050405020304" pitchFamily="18" charset="0"/>
                <a:cs typeface="Times New Roman" panose="02020603050405020304" pitchFamily="18" charset="0"/>
              </a:rPr>
              <a:t> осы </a:t>
            </a:r>
            <a:r>
              <a:rPr lang="ru-RU" dirty="0" err="1">
                <a:solidFill>
                  <a:schemeClr val="tx1"/>
                </a:solidFill>
                <a:latin typeface="Times New Roman" panose="02020603050405020304" pitchFamily="18" charset="0"/>
                <a:cs typeface="Times New Roman" panose="02020603050405020304" pitchFamily="18" charset="0"/>
              </a:rPr>
              <a:t>кодты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танитын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қалыптастырушы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мамандандырылған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реттелген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орналасуына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сондай-ақ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органның</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ақпараттық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жақтауының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арналған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код </a:t>
            </a:r>
            <a:r>
              <a:rPr lang="ru-RU" dirty="0" err="1">
                <a:solidFill>
                  <a:schemeClr val="tx1"/>
                </a:solidFill>
                <a:latin typeface="Times New Roman" panose="02020603050405020304" pitchFamily="18" charset="0"/>
                <a:cs typeface="Times New Roman" panose="02020603050405020304" pitchFamily="18" charset="0"/>
              </a:rPr>
              <a:t>эукариоттық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микротұтқырлар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бойымен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тасымалданатын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бөлшектер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сияқты</a:t>
            </a:r>
            <a:r>
              <a:rPr lang="ru-RU" dirty="0">
                <a:solidFill>
                  <a:schemeClr val="tx1"/>
                </a:solidFill>
                <a:latin typeface="Times New Roman" panose="02020603050405020304" pitchFamily="18" charset="0"/>
                <a:cs typeface="Times New Roman" panose="02020603050405020304" pitchFamily="18" charset="0"/>
              </a:rPr>
              <a:t> коллаген </a:t>
            </a:r>
            <a:r>
              <a:rPr lang="ru-RU" dirty="0" err="1">
                <a:solidFill>
                  <a:schemeClr val="tx1"/>
                </a:solidFill>
                <a:latin typeface="Times New Roman" panose="02020603050405020304" pitchFamily="18" charset="0"/>
                <a:cs typeface="Times New Roman" panose="02020603050405020304" pitchFamily="18" charset="0"/>
              </a:rPr>
              <a:t>құрылымдары</a:t>
            </a:r>
            <a:r>
              <a:rPr lang="ru-RU" dirty="0">
                <a:solidFill>
                  <a:schemeClr val="tx1"/>
                </a:solidFill>
                <a:latin typeface="Times New Roman" panose="02020603050405020304" pitchFamily="18" charset="0"/>
                <a:cs typeface="Times New Roman" panose="02020603050405020304" pitchFamily="18" charset="0"/>
              </a:rPr>
              <a:t> арқылы </a:t>
            </a:r>
            <a:r>
              <a:rPr lang="ru-RU" dirty="0" err="1">
                <a:solidFill>
                  <a:schemeClr val="tx1"/>
                </a:solidFill>
                <a:latin typeface="Times New Roman" panose="02020603050405020304" pitchFamily="18" charset="0"/>
                <a:cs typeface="Times New Roman" panose="02020603050405020304" pitchFamily="18" charset="0"/>
              </a:rPr>
              <a:t>қозғалатын</a:t>
            </a:r>
            <a:r>
              <a:rPr lang="ru-RU" dirty="0">
                <a:solidFill>
                  <a:schemeClr val="tx1"/>
                </a:solidFill>
                <a:latin typeface="Times New Roman" panose="02020603050405020304" pitchFamily="18" charset="0"/>
                <a:cs typeface="Times New Roman" panose="02020603050405020304" pitchFamily="18" charset="0"/>
              </a:rPr>
              <a:t> эмбрион </a:t>
            </a:r>
            <a:r>
              <a:rPr lang="ru-RU" dirty="0" err="1">
                <a:solidFill>
                  <a:schemeClr val="tx1"/>
                </a:solidFill>
                <a:latin typeface="Times New Roman" panose="02020603050405020304" pitchFamily="18" charset="0"/>
                <a:cs typeface="Times New Roman" panose="02020603050405020304" pitchFamily="18" charset="0"/>
              </a:rPr>
              <a:t>жасушалары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өзіндік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белгілерін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құрайды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Коллагеннің</a:t>
            </a:r>
            <a:r>
              <a:rPr lang="ru-RU" dirty="0">
                <a:solidFill>
                  <a:schemeClr val="tx1"/>
                </a:solidFill>
                <a:latin typeface="Times New Roman" panose="02020603050405020304" pitchFamily="18" charset="0"/>
                <a:cs typeface="Times New Roman" panose="02020603050405020304" pitchFamily="18" charset="0"/>
              </a:rPr>
              <a:t> а-</a:t>
            </a:r>
            <a:r>
              <a:rPr lang="ru-RU" dirty="0" err="1">
                <a:solidFill>
                  <a:schemeClr val="tx1"/>
                </a:solidFill>
                <a:latin typeface="Times New Roman" panose="02020603050405020304" pitchFamily="18" charset="0"/>
                <a:cs typeface="Times New Roman" panose="02020603050405020304" pitchFamily="18" charset="0"/>
              </a:rPr>
              <a:t>спиральдарының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аминқышқылдарының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тізбегі</a:t>
            </a:r>
            <a:r>
              <a:rPr lang="ru-RU" dirty="0">
                <a:solidFill>
                  <a:schemeClr val="tx1"/>
                </a:solidFill>
                <a:latin typeface="Times New Roman" panose="02020603050405020304" pitchFamily="18" charset="0"/>
                <a:cs typeface="Times New Roman" panose="02020603050405020304" pitchFamily="18" charset="0"/>
              </a:rPr>
              <a:t> ДНҚ </a:t>
            </a:r>
            <a:r>
              <a:rPr lang="ru-RU" dirty="0" err="1">
                <a:solidFill>
                  <a:schemeClr val="tx1"/>
                </a:solidFill>
                <a:latin typeface="Times New Roman" panose="02020603050405020304" pitchFamily="18" charset="0"/>
                <a:cs typeface="Times New Roman" panose="02020603050405020304" pitchFamily="18" charset="0"/>
              </a:rPr>
              <a:t>молекулаларында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кодталған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сақталады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қарапайым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коллагеннің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мүшелер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кезінде</a:t>
            </a:r>
            <a:r>
              <a:rPr lang="ru-RU" dirty="0">
                <a:solidFill>
                  <a:schemeClr val="tx1"/>
                </a:solidFill>
                <a:latin typeface="Times New Roman" panose="02020603050405020304" pitchFamily="18" charset="0"/>
                <a:cs typeface="Times New Roman" panose="02020603050405020304" pitchFamily="18" charset="0"/>
              </a:rPr>
              <a:t> ДНҚ-</a:t>
            </a:r>
            <a:r>
              <a:rPr lang="ru-RU" dirty="0" err="1">
                <a:solidFill>
                  <a:schemeClr val="tx1"/>
                </a:solidFill>
                <a:latin typeface="Times New Roman" panose="02020603050405020304" pitchFamily="18" charset="0"/>
                <a:cs typeface="Times New Roman" panose="02020603050405020304" pitchFamily="18" charset="0"/>
              </a:rPr>
              <a:t>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делдал-орындаушы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ретіндегі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рөлі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туралы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болжам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шығады</a:t>
            </a:r>
            <a:r>
              <a:rPr lang="ru-RU"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536894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677334" y="475861"/>
            <a:ext cx="10416764" cy="1110343"/>
          </a:xfrm>
        </p:spPr>
        <p:txBody>
          <a:bodyPr>
            <a:normAutofit/>
          </a:bodyPr>
          <a:lstStyle/>
          <a:p>
            <a:pPr algn="ctr"/>
            <a:r>
              <a:rPr lang="ru-RU" sz="4400" b="1" dirty="0" err="1">
                <a:solidFill>
                  <a:schemeClr val="tx1"/>
                </a:solidFill>
                <a:latin typeface="Times New Roman" pitchFamily="18" charset="0"/>
                <a:cs typeface="Times New Roman" pitchFamily="18" charset="0"/>
              </a:rPr>
              <a:t>Жоспары</a:t>
            </a:r>
            <a:r>
              <a:rPr lang="ru-RU" sz="4400" b="1" dirty="0">
                <a:solidFill>
                  <a:schemeClr val="tx1"/>
                </a:solidFill>
                <a:latin typeface="Times New Roman" pitchFamily="18" charset="0"/>
                <a:cs typeface="Times New Roman" pitchFamily="18" charset="0"/>
              </a:rPr>
              <a:t>:</a:t>
            </a:r>
          </a:p>
        </p:txBody>
      </p:sp>
      <p:sp>
        <p:nvSpPr>
          <p:cNvPr id="14338" name="Объект 2"/>
          <p:cNvSpPr>
            <a:spLocks noGrp="1"/>
          </p:cNvSpPr>
          <p:nvPr>
            <p:ph idx="1"/>
          </p:nvPr>
        </p:nvSpPr>
        <p:spPr>
          <a:xfrm>
            <a:off x="805218" y="1520891"/>
            <a:ext cx="10604310" cy="4520472"/>
          </a:xfrm>
        </p:spPr>
        <p:txBody>
          <a:bodyPr>
            <a:normAutofit fontScale="92500" lnSpcReduction="10000"/>
          </a:bodyPr>
          <a:lstStyle/>
          <a:p>
            <a:r>
              <a:rPr lang="en-US" sz="3600" b="1" dirty="0">
                <a:solidFill>
                  <a:schemeClr val="tx1"/>
                </a:solidFill>
                <a:latin typeface="Times New Roman" pitchFamily="18" charset="0"/>
                <a:cs typeface="Times New Roman" pitchFamily="18" charset="0"/>
              </a:rPr>
              <a:t>I</a:t>
            </a:r>
            <a:r>
              <a:rPr lang="kk-KZ" sz="3600" b="1" dirty="0">
                <a:solidFill>
                  <a:schemeClr val="tx1"/>
                </a:solidFill>
                <a:latin typeface="Times New Roman" pitchFamily="18" charset="0"/>
                <a:cs typeface="Times New Roman" pitchFamily="18" charset="0"/>
              </a:rPr>
              <a:t> Кіріспе</a:t>
            </a:r>
          </a:p>
          <a:p>
            <a:r>
              <a:rPr lang="en-US" sz="3600" b="1" dirty="0">
                <a:solidFill>
                  <a:schemeClr val="tx1"/>
                </a:solidFill>
                <a:latin typeface="Times New Roman" pitchFamily="18" charset="0"/>
                <a:cs typeface="Times New Roman" pitchFamily="18" charset="0"/>
              </a:rPr>
              <a:t>II</a:t>
            </a:r>
            <a:r>
              <a:rPr lang="kk-KZ" sz="3600" b="1" dirty="0">
                <a:solidFill>
                  <a:schemeClr val="tx1"/>
                </a:solidFill>
                <a:latin typeface="Times New Roman" pitchFamily="18" charset="0"/>
                <a:cs typeface="Times New Roman" pitchFamily="18" charset="0"/>
              </a:rPr>
              <a:t> Негізгі бөлім</a:t>
            </a:r>
          </a:p>
          <a:p>
            <a:r>
              <a:rPr lang="kk-KZ" sz="3600" dirty="0" smtClean="0">
                <a:solidFill>
                  <a:schemeClr val="tx1"/>
                </a:solidFill>
                <a:latin typeface="Times New Roman" pitchFamily="18" charset="0"/>
                <a:cs typeface="Times New Roman" pitchFamily="18" charset="0"/>
              </a:rPr>
              <a:t>2.1.Морфогенез</a:t>
            </a:r>
          </a:p>
          <a:p>
            <a:r>
              <a:rPr lang="kk-KZ" sz="3600" dirty="0" smtClean="0">
                <a:solidFill>
                  <a:schemeClr val="tx1"/>
                </a:solidFill>
                <a:latin typeface="Times New Roman" pitchFamily="18" charset="0"/>
                <a:cs typeface="Times New Roman" pitchFamily="18" charset="0"/>
              </a:rPr>
              <a:t>2.2.</a:t>
            </a:r>
            <a:r>
              <a:rPr lang="ru-RU" sz="3600" dirty="0" err="1" smtClean="0">
                <a:solidFill>
                  <a:schemeClr val="tx1"/>
                </a:solidFill>
                <a:latin typeface="Times New Roman" pitchFamily="18" charset="0"/>
                <a:cs typeface="Times New Roman" pitchFamily="18" charset="0"/>
              </a:rPr>
              <a:t>Биожүйелер</a:t>
            </a:r>
            <a:endParaRPr lang="ru-RU" sz="3600" dirty="0" smtClean="0">
              <a:solidFill>
                <a:schemeClr val="tx1"/>
              </a:solidFill>
              <a:latin typeface="Times New Roman" pitchFamily="18" charset="0"/>
              <a:cs typeface="Times New Roman" pitchFamily="18" charset="0"/>
            </a:endParaRPr>
          </a:p>
          <a:p>
            <a:r>
              <a:rPr lang="kk-KZ" sz="3600" dirty="0" smtClean="0">
                <a:solidFill>
                  <a:schemeClr val="tx1"/>
                </a:solidFill>
                <a:latin typeface="Times New Roman" pitchFamily="18" charset="0"/>
                <a:cs typeface="Times New Roman" pitchFamily="18" charset="0"/>
              </a:rPr>
              <a:t>2.3.Биожүйелердің </a:t>
            </a:r>
            <a:r>
              <a:rPr lang="kk-KZ" sz="3600" dirty="0">
                <a:solidFill>
                  <a:schemeClr val="tx1"/>
                </a:solidFill>
                <a:latin typeface="Times New Roman" pitchFamily="18" charset="0"/>
                <a:cs typeface="Times New Roman" pitchFamily="18" charset="0"/>
              </a:rPr>
              <a:t>морфогенезі</a:t>
            </a:r>
            <a:endParaRPr lang="kk-KZ" sz="3600" dirty="0" smtClean="0">
              <a:solidFill>
                <a:schemeClr val="tx1"/>
              </a:solidFill>
              <a:latin typeface="Times New Roman" pitchFamily="18" charset="0"/>
              <a:cs typeface="Times New Roman" pitchFamily="18" charset="0"/>
            </a:endParaRPr>
          </a:p>
          <a:p>
            <a:r>
              <a:rPr lang="en-US" sz="3600" b="1" dirty="0" smtClean="0">
                <a:solidFill>
                  <a:schemeClr val="tx1"/>
                </a:solidFill>
                <a:latin typeface="Times New Roman" pitchFamily="18" charset="0"/>
                <a:cs typeface="Times New Roman" pitchFamily="18" charset="0"/>
              </a:rPr>
              <a:t>III</a:t>
            </a:r>
            <a:r>
              <a:rPr lang="kk-KZ" sz="3600" b="1" dirty="0" smtClean="0">
                <a:solidFill>
                  <a:schemeClr val="tx1"/>
                </a:solidFill>
                <a:latin typeface="Times New Roman" pitchFamily="18" charset="0"/>
                <a:cs typeface="Times New Roman" pitchFamily="18" charset="0"/>
              </a:rPr>
              <a:t> </a:t>
            </a:r>
            <a:r>
              <a:rPr lang="kk-KZ" sz="3600" b="1" dirty="0">
                <a:solidFill>
                  <a:schemeClr val="tx1"/>
                </a:solidFill>
                <a:latin typeface="Times New Roman" pitchFamily="18" charset="0"/>
                <a:cs typeface="Times New Roman" pitchFamily="18" charset="0"/>
              </a:rPr>
              <a:t>Қорытынды</a:t>
            </a:r>
            <a:endParaRPr lang="en-US" sz="3600" b="1" dirty="0">
              <a:solidFill>
                <a:schemeClr val="tx1"/>
              </a:solidFill>
              <a:latin typeface="Times New Roman" pitchFamily="18" charset="0"/>
              <a:cs typeface="Times New Roman" pitchFamily="18" charset="0"/>
            </a:endParaRPr>
          </a:p>
          <a:p>
            <a:r>
              <a:rPr lang="en-US" sz="3600" b="1" dirty="0">
                <a:solidFill>
                  <a:schemeClr val="tx1"/>
                </a:solidFill>
                <a:latin typeface="Times New Roman" pitchFamily="18" charset="0"/>
                <a:cs typeface="Times New Roman" pitchFamily="18" charset="0"/>
              </a:rPr>
              <a:t>IV</a:t>
            </a:r>
            <a:r>
              <a:rPr lang="kk-KZ" sz="3600" b="1" dirty="0">
                <a:solidFill>
                  <a:schemeClr val="tx1"/>
                </a:solidFill>
                <a:latin typeface="Times New Roman" pitchFamily="18" charset="0"/>
                <a:cs typeface="Times New Roman" pitchFamily="18" charset="0"/>
              </a:rPr>
              <a:t> Пайдаланылған әдебиеттер тізімі</a:t>
            </a:r>
            <a:endParaRPr lang="ru-RU" sz="36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726268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4400" y="368490"/>
            <a:ext cx="10345003" cy="5507378"/>
          </a:xfrm>
        </p:spPr>
        <p:txBody>
          <a:bodyPr>
            <a:noAutofit/>
          </a:bodyPr>
          <a:lstStyle/>
          <a:p>
            <a:pPr algn="ctr"/>
            <a:r>
              <a:rPr lang="ru-RU" sz="1800" b="1" dirty="0" err="1" smtClean="0">
                <a:solidFill>
                  <a:schemeClr val="tx1"/>
                </a:solidFill>
                <a:latin typeface="Times New Roman" panose="02020603050405020304" pitchFamily="18" charset="0"/>
                <a:cs typeface="Times New Roman" panose="02020603050405020304" pitchFamily="18" charset="0"/>
              </a:rPr>
              <a:t>Қорытынды</a:t>
            </a:r>
            <a:endParaRPr lang="ru-RU" sz="1800" b="1" dirty="0">
              <a:solidFill>
                <a:schemeClr val="tx1"/>
              </a:solidFill>
              <a:latin typeface="Times New Roman" panose="02020603050405020304" pitchFamily="18" charset="0"/>
              <a:cs typeface="Times New Roman" panose="02020603050405020304" pitchFamily="18" charset="0"/>
            </a:endParaRPr>
          </a:p>
          <a:p>
            <a:pPr algn="just"/>
            <a:r>
              <a:rPr lang="ru-RU" sz="1800" dirty="0" err="1">
                <a:solidFill>
                  <a:schemeClr val="tx1"/>
                </a:solidFill>
                <a:latin typeface="Times New Roman" panose="02020603050405020304" pitchFamily="18" charset="0"/>
                <a:cs typeface="Times New Roman" panose="02020603050405020304" pitchFamily="18" charset="0"/>
              </a:rPr>
              <a:t>Бір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клеткалы</a:t>
            </a:r>
            <a:r>
              <a:rPr lang="ru-RU" sz="1800" dirty="0">
                <a:solidFill>
                  <a:schemeClr val="tx1"/>
                </a:solidFill>
                <a:latin typeface="Times New Roman" panose="02020603050405020304" pitchFamily="18" charset="0"/>
                <a:cs typeface="Times New Roman" panose="02020603050405020304" pitchFamily="18" charset="0"/>
              </a:rPr>
              <a:t> да, </a:t>
            </a:r>
            <a:r>
              <a:rPr lang="ru-RU" sz="1800" dirty="0" err="1">
                <a:solidFill>
                  <a:schemeClr val="tx1"/>
                </a:solidFill>
                <a:latin typeface="Times New Roman" panose="02020603050405020304" pitchFamily="18" charset="0"/>
                <a:cs typeface="Times New Roman" panose="02020603050405020304" pitchFamily="18" charset="0"/>
              </a:rPr>
              <a:t>көп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клеткалы</a:t>
            </a:r>
            <a:r>
              <a:rPr lang="ru-RU" sz="1800" dirty="0">
                <a:solidFill>
                  <a:schemeClr val="tx1"/>
                </a:solidFill>
                <a:latin typeface="Times New Roman" panose="02020603050405020304" pitchFamily="18" charset="0"/>
                <a:cs typeface="Times New Roman" panose="02020603050405020304" pitchFamily="18" charset="0"/>
              </a:rPr>
              <a:t> да </a:t>
            </a:r>
            <a:r>
              <a:rPr lang="ru-RU" sz="1800" dirty="0" err="1">
                <a:solidFill>
                  <a:schemeClr val="tx1"/>
                </a:solidFill>
                <a:latin typeface="Times New Roman" panose="02020603050405020304" pitchFamily="18" charset="0"/>
                <a:cs typeface="Times New Roman" panose="02020603050405020304" pitchFamily="18" charset="0"/>
              </a:rPr>
              <a:t>барлық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тірі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организмдер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тіршілік</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процестерінің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оңтайлы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ағымын</a:t>
            </a:r>
            <a:r>
              <a:rPr lang="ru-RU" sz="1800" dirty="0">
                <a:solidFill>
                  <a:schemeClr val="tx1"/>
                </a:solidFill>
                <a:latin typeface="Times New Roman" panose="02020603050405020304" pitchFamily="18" charset="0"/>
                <a:cs typeface="Times New Roman" panose="02020603050405020304" pitchFamily="18" charset="0"/>
              </a:rPr>
              <a:t> және </a:t>
            </a:r>
            <a:r>
              <a:rPr lang="ru-RU" sz="1800" dirty="0" err="1">
                <a:solidFill>
                  <a:schemeClr val="tx1"/>
                </a:solidFill>
                <a:latin typeface="Times New Roman" panose="02020603050405020304" pitchFamily="18" charset="0"/>
                <a:cs typeface="Times New Roman" panose="02020603050405020304" pitchFamily="18" charset="0"/>
              </a:rPr>
              <a:t>қоршаған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ортаның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қолайсыз</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факторларына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қарсы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тұруды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қамтамасыз</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ететін</a:t>
            </a:r>
            <a:r>
              <a:rPr lang="ru-RU" sz="1800" dirty="0">
                <a:solidFill>
                  <a:schemeClr val="tx1"/>
                </a:solidFill>
                <a:latin typeface="Times New Roman" panose="02020603050405020304" pitchFamily="18" charset="0"/>
                <a:cs typeface="Times New Roman" panose="02020603050405020304" pitchFamily="18" charset="0"/>
              </a:rPr>
              <a:t> сыртқы </a:t>
            </a:r>
            <a:r>
              <a:rPr lang="ru-RU" sz="1800" dirty="0" err="1">
                <a:solidFill>
                  <a:schemeClr val="tx1"/>
                </a:solidFill>
                <a:latin typeface="Times New Roman" panose="02020603050405020304" pitchFamily="18" charset="0"/>
                <a:cs typeface="Times New Roman" panose="02020603050405020304" pitchFamily="18" charset="0"/>
              </a:rPr>
              <a:t>келбетке</a:t>
            </a:r>
            <a:r>
              <a:rPr lang="ru-RU" sz="1800" dirty="0">
                <a:solidFill>
                  <a:schemeClr val="tx1"/>
                </a:solidFill>
                <a:latin typeface="Times New Roman" panose="02020603050405020304" pitchFamily="18" charset="0"/>
                <a:cs typeface="Times New Roman" panose="02020603050405020304" pitchFamily="18" charset="0"/>
              </a:rPr>
              <a:t> және </a:t>
            </a:r>
            <a:r>
              <a:rPr lang="ru-RU" sz="1800" dirty="0" err="1">
                <a:solidFill>
                  <a:schemeClr val="tx1"/>
                </a:solidFill>
                <a:latin typeface="Times New Roman" panose="02020603050405020304" pitchFamily="18" charset="0"/>
                <a:cs typeface="Times New Roman" panose="02020603050405020304" pitchFamily="18" charset="0"/>
              </a:rPr>
              <a:t>тиісті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ішкі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құрылымға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ие</a:t>
            </a:r>
            <a:r>
              <a:rPr lang="ru-RU" sz="1800" dirty="0">
                <a:solidFill>
                  <a:schemeClr val="tx1"/>
                </a:solidFill>
                <a:latin typeface="Times New Roman" panose="02020603050405020304" pitchFamily="18" charset="0"/>
                <a:cs typeface="Times New Roman" panose="02020603050405020304" pitchFamily="18" charset="0"/>
              </a:rPr>
              <a:t>. Сыртқы </a:t>
            </a:r>
            <a:r>
              <a:rPr lang="ru-RU" sz="1800" dirty="0" err="1">
                <a:solidFill>
                  <a:schemeClr val="tx1"/>
                </a:solidFill>
                <a:latin typeface="Times New Roman" panose="02020603050405020304" pitchFamily="18" charset="0"/>
                <a:cs typeface="Times New Roman" panose="02020603050405020304" pitchFamily="18" charset="0"/>
              </a:rPr>
              <a:t>пішін</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ішкі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құрылымды</a:t>
            </a:r>
            <a:r>
              <a:rPr lang="ru-RU" sz="1800" dirty="0">
                <a:solidFill>
                  <a:schemeClr val="tx1"/>
                </a:solidFill>
                <a:latin typeface="Times New Roman" panose="02020603050405020304" pitchFamily="18" charset="0"/>
                <a:cs typeface="Times New Roman" panose="02020603050405020304" pitchFamily="18" charset="0"/>
              </a:rPr>
              <a:t> протозоа </a:t>
            </a:r>
            <a:r>
              <a:rPr lang="ru-RU" sz="1800" dirty="0" err="1">
                <a:solidFill>
                  <a:schemeClr val="tx1"/>
                </a:solidFill>
                <a:latin typeface="Times New Roman" panose="02020603050405020304" pitchFamily="18" charset="0"/>
                <a:cs typeface="Times New Roman" panose="02020603050405020304" pitchFamily="18" charset="0"/>
              </a:rPr>
              <a:t>деңгейінде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ұстап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тұру</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үшін</a:t>
            </a:r>
            <a:r>
              <a:rPr lang="ru-RU" sz="1800" dirty="0">
                <a:solidFill>
                  <a:schemeClr val="tx1"/>
                </a:solidFill>
                <a:latin typeface="Times New Roman" panose="02020603050405020304" pitchFamily="18" charset="0"/>
                <a:cs typeface="Times New Roman" panose="02020603050405020304" pitchFamily="18" charset="0"/>
              </a:rPr>
              <a:t> әртүрлі </a:t>
            </a:r>
            <a:r>
              <a:rPr lang="ru-RU" sz="1800" dirty="0" err="1">
                <a:solidFill>
                  <a:schemeClr val="tx1"/>
                </a:solidFill>
                <a:latin typeface="Times New Roman" panose="02020603050405020304" pitchFamily="18" charset="0"/>
                <a:cs typeface="Times New Roman" panose="02020603050405020304" pitchFamily="18" charset="0"/>
              </a:rPr>
              <a:t>күрделілік</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деңгейіндегі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ішкі</a:t>
            </a:r>
            <a:r>
              <a:rPr lang="ru-RU" sz="1800" dirty="0">
                <a:solidFill>
                  <a:schemeClr val="tx1"/>
                </a:solidFill>
                <a:latin typeface="Times New Roman" panose="02020603050405020304" pitchFamily="18" charset="0"/>
                <a:cs typeface="Times New Roman" panose="02020603050405020304" pitchFamily="18" charset="0"/>
              </a:rPr>
              <a:t> және сыртқы </a:t>
            </a:r>
            <a:r>
              <a:rPr lang="ru-RU" sz="1800" dirty="0" err="1">
                <a:solidFill>
                  <a:schemeClr val="tx1"/>
                </a:solidFill>
                <a:latin typeface="Times New Roman" panose="02020603050405020304" pitchFamily="18" charset="0"/>
                <a:cs typeface="Times New Roman" panose="02020603050405020304" pitchFamily="18" charset="0"/>
              </a:rPr>
              <a:t>қаңқаны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құра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алатын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белгілі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бір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құрылымдар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қажет</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болды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Сонымен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амебаның</a:t>
            </a:r>
            <a:r>
              <a:rPr lang="ru-RU" sz="1800" dirty="0">
                <a:solidFill>
                  <a:schemeClr val="tx1"/>
                </a:solidFill>
                <a:latin typeface="Times New Roman" panose="02020603050405020304" pitchFamily="18" charset="0"/>
                <a:cs typeface="Times New Roman" panose="02020603050405020304" pitchFamily="18" charset="0"/>
              </a:rPr>
              <a:t> сыртқы </a:t>
            </a:r>
            <a:r>
              <a:rPr lang="ru-RU" sz="1800" dirty="0" err="1">
                <a:solidFill>
                  <a:schemeClr val="tx1"/>
                </a:solidFill>
                <a:latin typeface="Times New Roman" panose="02020603050405020304" pitchFamily="18" charset="0"/>
                <a:cs typeface="Times New Roman" panose="02020603050405020304" pitchFamily="18" charset="0"/>
              </a:rPr>
              <a:t>қаңқасы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тамақтың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локомотиві</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сіңуіне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қатысатын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серпімді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эктоплазмамен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ұсынылған</a:t>
            </a:r>
            <a:r>
              <a:rPr lang="ru-RU" sz="1800" dirty="0">
                <a:solidFill>
                  <a:schemeClr val="tx1"/>
                </a:solidFill>
                <a:latin typeface="Times New Roman" panose="02020603050405020304" pitchFamily="18" charset="0"/>
                <a:cs typeface="Times New Roman" panose="02020603050405020304" pitchFamily="18" charset="0"/>
              </a:rPr>
              <a:t>, ал </a:t>
            </a:r>
            <a:r>
              <a:rPr lang="ru-RU" sz="1800" dirty="0" err="1">
                <a:solidFill>
                  <a:schemeClr val="tx1"/>
                </a:solidFill>
                <a:latin typeface="Times New Roman" panose="02020603050405020304" pitchFamily="18" charset="0"/>
                <a:cs typeface="Times New Roman" panose="02020603050405020304" pitchFamily="18" charset="0"/>
              </a:rPr>
              <a:t>аяқ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киімнің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инфузориясы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күрделі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құрылымдалған</a:t>
            </a:r>
            <a:r>
              <a:rPr lang="ru-RU" sz="1800" dirty="0">
                <a:solidFill>
                  <a:schemeClr val="tx1"/>
                </a:solidFill>
                <a:latin typeface="Times New Roman" panose="02020603050405020304" pitchFamily="18" charset="0"/>
                <a:cs typeface="Times New Roman" panose="02020603050405020304" pitchFamily="18" charset="0"/>
              </a:rPr>
              <a:t> және </a:t>
            </a:r>
            <a:r>
              <a:rPr lang="ru-RU" sz="1800" dirty="0" err="1">
                <a:solidFill>
                  <a:schemeClr val="tx1"/>
                </a:solidFill>
                <a:latin typeface="Times New Roman" panose="02020603050405020304" pitchFamily="18" charset="0"/>
                <a:cs typeface="Times New Roman" panose="02020603050405020304" pitchFamily="18" charset="0"/>
              </a:rPr>
              <a:t>мүсінделген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пелликуламен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кортекс</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жабылған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онда</a:t>
            </a:r>
            <a:r>
              <a:rPr lang="ru-RU" sz="1800" dirty="0">
                <a:solidFill>
                  <a:schemeClr val="tx1"/>
                </a:solidFill>
                <a:latin typeface="Times New Roman" panose="02020603050405020304" pitchFamily="18" charset="0"/>
                <a:cs typeface="Times New Roman" panose="02020603050405020304" pitchFamily="18" charset="0"/>
              </a:rPr>
              <a:t> Локомотив </a:t>
            </a:r>
            <a:r>
              <a:rPr lang="ru-RU" sz="1800" dirty="0" err="1">
                <a:solidFill>
                  <a:schemeClr val="tx1"/>
                </a:solidFill>
                <a:latin typeface="Times New Roman" panose="02020603050405020304" pitchFamily="18" charset="0"/>
                <a:cs typeface="Times New Roman" panose="02020603050405020304" pitchFamily="18" charset="0"/>
              </a:rPr>
              <a:t>элементтері</a:t>
            </a:r>
            <a:r>
              <a:rPr lang="ru-RU" sz="1800" dirty="0">
                <a:solidFill>
                  <a:schemeClr val="tx1"/>
                </a:solidFill>
                <a:latin typeface="Times New Roman" panose="02020603050405020304" pitchFamily="18" charset="0"/>
                <a:cs typeface="Times New Roman" panose="02020603050405020304" pitchFamily="18" charset="0"/>
              </a:rPr>
              <a:t> — </a:t>
            </a:r>
            <a:r>
              <a:rPr lang="ru-RU" sz="1800" dirty="0" err="1">
                <a:solidFill>
                  <a:schemeClr val="tx1"/>
                </a:solidFill>
                <a:latin typeface="Times New Roman" panose="02020603050405020304" pitchFamily="18" charset="0"/>
                <a:cs typeface="Times New Roman" panose="02020603050405020304" pitchFamily="18" charset="0"/>
              </a:rPr>
              <a:t>цилия</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пайда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болады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Ішкі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қаңқа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негізінен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микротұтқырлар</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микрофиламенттерден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тұрады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олар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жасушаның</a:t>
            </a:r>
            <a:r>
              <a:rPr lang="ru-RU" sz="1800" dirty="0">
                <a:solidFill>
                  <a:schemeClr val="tx1"/>
                </a:solidFill>
                <a:latin typeface="Times New Roman" panose="02020603050405020304" pitchFamily="18" charset="0"/>
                <a:cs typeface="Times New Roman" panose="02020603050405020304" pitchFamily="18" charset="0"/>
              </a:rPr>
              <a:t> сыртқы </a:t>
            </a:r>
            <a:r>
              <a:rPr lang="ru-RU" sz="1800" dirty="0" err="1">
                <a:solidFill>
                  <a:schemeClr val="tx1"/>
                </a:solidFill>
                <a:latin typeface="Times New Roman" panose="02020603050405020304" pitchFamily="18" charset="0"/>
                <a:cs typeface="Times New Roman" panose="02020603050405020304" pitchFamily="18" charset="0"/>
              </a:rPr>
              <a:t>қаңқасында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болады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Олар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пішіні</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құрылымының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функционалды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динамикасын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қамтамасыз</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етеді</a:t>
            </a:r>
            <a:r>
              <a:rPr lang="ru-RU" sz="1800" dirty="0" smtClean="0">
                <a:solidFill>
                  <a:schemeClr val="tx1"/>
                </a:solidFill>
                <a:latin typeface="Times New Roman" panose="02020603050405020304" pitchFamily="18" charset="0"/>
                <a:cs typeface="Times New Roman" panose="02020603050405020304" pitchFamily="18" charset="0"/>
              </a:rPr>
              <a:t>.</a:t>
            </a:r>
            <a:endParaRPr lang="ru-RU" sz="1800" dirty="0">
              <a:solidFill>
                <a:schemeClr val="tx1"/>
              </a:solidFill>
              <a:latin typeface="Times New Roman" panose="02020603050405020304" pitchFamily="18" charset="0"/>
              <a:cs typeface="Times New Roman" panose="02020603050405020304" pitchFamily="18" charset="0"/>
            </a:endParaRPr>
          </a:p>
          <a:p>
            <a:pPr algn="just"/>
            <a:r>
              <a:rPr lang="ru-RU" sz="1800" dirty="0">
                <a:solidFill>
                  <a:schemeClr val="tx1"/>
                </a:solidFill>
                <a:latin typeface="Times New Roman" panose="02020603050405020304" pitchFamily="18" charset="0"/>
                <a:cs typeface="Times New Roman" panose="02020603050405020304" pitchFamily="18" charset="0"/>
              </a:rPr>
              <a:t>Метазоа </a:t>
            </a:r>
            <a:r>
              <a:rPr lang="ru-RU" sz="1800" dirty="0" err="1">
                <a:solidFill>
                  <a:schemeClr val="tx1"/>
                </a:solidFill>
                <a:latin typeface="Times New Roman" panose="02020603050405020304" pitchFamily="18" charset="0"/>
                <a:cs typeface="Times New Roman" panose="02020603050405020304" pitchFamily="18" charset="0"/>
              </a:rPr>
              <a:t>сонымен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қатар</a:t>
            </a:r>
            <a:r>
              <a:rPr lang="ru-RU" sz="1800" dirty="0">
                <a:solidFill>
                  <a:schemeClr val="tx1"/>
                </a:solidFill>
                <a:latin typeface="Times New Roman" panose="02020603050405020304" pitchFamily="18" charset="0"/>
                <a:cs typeface="Times New Roman" panose="02020603050405020304" pitchFamily="18" charset="0"/>
              </a:rPr>
              <a:t> сыртқы және </a:t>
            </a:r>
            <a:r>
              <a:rPr lang="ru-RU" sz="1800" dirty="0" err="1">
                <a:solidFill>
                  <a:schemeClr val="tx1"/>
                </a:solidFill>
                <a:latin typeface="Times New Roman" panose="02020603050405020304" pitchFamily="18" charset="0"/>
                <a:cs typeface="Times New Roman" panose="02020603050405020304" pitchFamily="18" charset="0"/>
              </a:rPr>
              <a:t>ішкі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қаңқаға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ие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қалыптасуында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дәнекер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тін</a:t>
            </a:r>
            <a:r>
              <a:rPr lang="ru-RU" sz="1800" dirty="0">
                <a:solidFill>
                  <a:schemeClr val="tx1"/>
                </a:solidFill>
                <a:latin typeface="Times New Roman" panose="02020603050405020304" pitchFamily="18" charset="0"/>
                <a:cs typeface="Times New Roman" panose="02020603050405020304" pitchFamily="18" charset="0"/>
              </a:rPr>
              <a:t> және </a:t>
            </a:r>
            <a:r>
              <a:rPr lang="ru-RU" sz="1800" dirty="0" err="1">
                <a:solidFill>
                  <a:schemeClr val="tx1"/>
                </a:solidFill>
                <a:latin typeface="Times New Roman" panose="02020603050405020304" pitchFamily="18" charset="0"/>
                <a:cs typeface="Times New Roman" panose="02020603050405020304" pitchFamily="18" charset="0"/>
              </a:rPr>
              <a:t>оның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жасушалары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синтездейтін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заттар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ең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алдымен</a:t>
            </a:r>
            <a:r>
              <a:rPr lang="ru-RU" sz="1800" dirty="0">
                <a:solidFill>
                  <a:schemeClr val="tx1"/>
                </a:solidFill>
                <a:latin typeface="Times New Roman" panose="02020603050405020304" pitchFamily="18" charset="0"/>
                <a:cs typeface="Times New Roman" panose="02020603050405020304" pitchFamily="18" charset="0"/>
              </a:rPr>
              <a:t> коллаген </a:t>
            </a:r>
            <a:r>
              <a:rPr lang="ru-RU" sz="1800" dirty="0" err="1">
                <a:solidFill>
                  <a:schemeClr val="tx1"/>
                </a:solidFill>
                <a:latin typeface="Times New Roman" panose="02020603050405020304" pitchFamily="18" charset="0"/>
                <a:cs typeface="Times New Roman" panose="02020603050405020304" pitchFamily="18" charset="0"/>
              </a:rPr>
              <a:t>маңызды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рөл</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атқарады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Дәнекер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тінінің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жасушалары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геномының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көрінетін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бөлігінде</a:t>
            </a:r>
            <a:r>
              <a:rPr lang="ru-RU" sz="1800" dirty="0">
                <a:solidFill>
                  <a:schemeClr val="tx1"/>
                </a:solidFill>
                <a:latin typeface="Times New Roman" panose="02020603050405020304" pitchFamily="18" charset="0"/>
                <a:cs typeface="Times New Roman" panose="02020603050405020304" pitchFamily="18" charset="0"/>
              </a:rPr>
              <a:t> коллаген </a:t>
            </a:r>
            <a:r>
              <a:rPr lang="ru-RU" sz="1800" dirty="0" err="1">
                <a:solidFill>
                  <a:schemeClr val="tx1"/>
                </a:solidFill>
                <a:latin typeface="Times New Roman" panose="02020603050405020304" pitchFamily="18" charset="0"/>
                <a:cs typeface="Times New Roman" panose="02020603050405020304" pitchFamily="18" charset="0"/>
              </a:rPr>
              <a:t>макромолекулаларының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аминқышқылдық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тізбегіне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ауысу</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кезінде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декодталған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морфогенетикалық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ақпарат</a:t>
            </a:r>
            <a:r>
              <a:rPr lang="ru-RU" sz="1800" dirty="0">
                <a:solidFill>
                  <a:schemeClr val="tx1"/>
                </a:solidFill>
                <a:latin typeface="Times New Roman" panose="02020603050405020304" pitchFamily="18" charset="0"/>
                <a:cs typeface="Times New Roman" panose="02020603050405020304" pitchFamily="18" charset="0"/>
              </a:rPr>
              <a:t> бар, </a:t>
            </a:r>
            <a:r>
              <a:rPr lang="ru-RU" sz="1800" dirty="0" err="1">
                <a:solidFill>
                  <a:schemeClr val="tx1"/>
                </a:solidFill>
                <a:latin typeface="Times New Roman" panose="02020603050405020304" pitchFamily="18" charset="0"/>
                <a:cs typeface="Times New Roman" panose="02020603050405020304" pitchFamily="18" charset="0"/>
              </a:rPr>
              <a:t>ол</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барлық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көп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жасушалы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тіндерде-губкалар</a:t>
            </a:r>
            <a:r>
              <a:rPr lang="ru-RU" sz="1800" dirty="0">
                <a:solidFill>
                  <a:schemeClr val="tx1"/>
                </a:solidFill>
                <a:latin typeface="Times New Roman" panose="02020603050405020304" pitchFamily="18" charset="0"/>
                <a:cs typeface="Times New Roman" panose="02020603050405020304" pitchFamily="18" charset="0"/>
              </a:rPr>
              <a:t> мен </a:t>
            </a:r>
            <a:r>
              <a:rPr lang="ru-RU" sz="1800" dirty="0" err="1">
                <a:solidFill>
                  <a:schemeClr val="tx1"/>
                </a:solidFill>
                <a:latin typeface="Times New Roman" panose="02020603050405020304" pitchFamily="18" charset="0"/>
                <a:cs typeface="Times New Roman" panose="02020603050405020304" pitchFamily="18" charset="0"/>
              </a:rPr>
              <a:t>ішектерден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адамға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дейін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болады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Морфогенезде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бұл</a:t>
            </a:r>
            <a:r>
              <a:rPr lang="ru-RU" sz="1800" dirty="0">
                <a:solidFill>
                  <a:schemeClr val="tx1"/>
                </a:solidFill>
                <a:latin typeface="Times New Roman" panose="02020603050405020304" pitchFamily="18" charset="0"/>
                <a:cs typeface="Times New Roman" panose="02020603050405020304" pitchFamily="18" charset="0"/>
              </a:rPr>
              <a:t> ақпаратты </a:t>
            </a:r>
            <a:r>
              <a:rPr lang="ru-RU" sz="1800" dirty="0" err="1">
                <a:solidFill>
                  <a:schemeClr val="tx1"/>
                </a:solidFill>
                <a:latin typeface="Times New Roman" panose="02020603050405020304" pitchFamily="18" charset="0"/>
                <a:cs typeface="Times New Roman" panose="02020603050405020304" pitchFamily="18" charset="0"/>
              </a:rPr>
              <a:t>жүзеге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асыру</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бірлескен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тану</a:t>
            </a:r>
            <a:r>
              <a:rPr lang="ru-RU" sz="1800" dirty="0">
                <a:solidFill>
                  <a:schemeClr val="tx1"/>
                </a:solidFill>
                <a:latin typeface="Times New Roman" panose="02020603050405020304" pitchFamily="18" charset="0"/>
                <a:cs typeface="Times New Roman" panose="02020603050405020304" pitchFamily="18" charset="0"/>
              </a:rPr>
              <a:t> және </a:t>
            </a:r>
            <a:r>
              <a:rPr lang="ru-RU" sz="1800" dirty="0" err="1">
                <a:solidFill>
                  <a:schemeClr val="tx1"/>
                </a:solidFill>
                <a:latin typeface="Times New Roman" panose="02020603050405020304" pitchFamily="18" charset="0"/>
                <a:cs typeface="Times New Roman" panose="02020603050405020304" pitchFamily="18" charset="0"/>
              </a:rPr>
              <a:t>өзін-өзі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жинау</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механизмдерін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қолдану</a:t>
            </a:r>
            <a:r>
              <a:rPr lang="ru-RU" sz="1800" dirty="0">
                <a:solidFill>
                  <a:schemeClr val="tx1"/>
                </a:solidFill>
                <a:latin typeface="Times New Roman" panose="02020603050405020304" pitchFamily="18" charset="0"/>
                <a:cs typeface="Times New Roman" panose="02020603050405020304" pitchFamily="18" charset="0"/>
              </a:rPr>
              <a:t> арқылы </a:t>
            </a:r>
            <a:r>
              <a:rPr lang="ru-RU" sz="1800" dirty="0" err="1">
                <a:solidFill>
                  <a:schemeClr val="tx1"/>
                </a:solidFill>
                <a:latin typeface="Times New Roman" panose="02020603050405020304" pitchFamily="18" charset="0"/>
                <a:cs typeface="Times New Roman" panose="02020603050405020304" pitchFamily="18" charset="0"/>
              </a:rPr>
              <a:t>жүреді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Олардың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тиімділігі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атап</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айтқанда</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соматикалық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эмбриогенезде</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айқын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көрінеді</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соматикалық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жасушалардың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кездейсоқ</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жинақталуынан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бүкіл</a:t>
            </a:r>
            <a:r>
              <a:rPr lang="ru-RU" sz="1800" dirty="0">
                <a:solidFill>
                  <a:schemeClr val="tx1"/>
                </a:solidFill>
                <a:latin typeface="Times New Roman" panose="02020603050405020304" pitchFamily="18" charset="0"/>
                <a:cs typeface="Times New Roman" panose="02020603050405020304" pitchFamily="18" charset="0"/>
              </a:rPr>
              <a:t> организм </a:t>
            </a:r>
            <a:r>
              <a:rPr lang="ru-RU" sz="1800" dirty="0" err="1">
                <a:solidFill>
                  <a:schemeClr val="tx1"/>
                </a:solidFill>
                <a:latin typeface="Times New Roman" panose="02020603050405020304" pitchFamily="18" charset="0"/>
                <a:cs typeface="Times New Roman" panose="02020603050405020304" pitchFamily="18" charset="0"/>
              </a:rPr>
              <a:t>өздігінен</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қалыптасады</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мысалы</a:t>
            </a:r>
            <a:r>
              <a:rPr lang="ru-RU" sz="1800" dirty="0">
                <a:solidFill>
                  <a:schemeClr val="tx1"/>
                </a:solidFill>
                <a:latin typeface="Times New Roman" panose="02020603050405020304" pitchFamily="18" charset="0"/>
                <a:cs typeface="Times New Roman" panose="02020603050405020304" pitchFamily="18" charset="0"/>
              </a:rPr>
              <a:t>, губка).</a:t>
            </a:r>
          </a:p>
          <a:p>
            <a:pPr algn="just"/>
            <a:endParaRPr lang="ru-RU"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023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1050878"/>
            <a:ext cx="9601196" cy="4824990"/>
          </a:xfrm>
        </p:spPr>
        <p:txBody>
          <a:bodyPr>
            <a:normAutofit fontScale="92500" lnSpcReduction="20000"/>
          </a:bodyPr>
          <a:lstStyle/>
          <a:p>
            <a:pPr algn="just"/>
            <a:r>
              <a:rPr lang="ru-RU" dirty="0" err="1">
                <a:solidFill>
                  <a:schemeClr val="tx1"/>
                </a:solidFill>
                <a:latin typeface="Times New Roman" panose="02020603050405020304" pitchFamily="18" charset="0"/>
                <a:cs typeface="Times New Roman" panose="02020603050405020304" pitchFamily="18" charset="0"/>
              </a:rPr>
              <a:t>Дәнекер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тінінің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синтездейтін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жасушааралық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заттың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көмегімен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тану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сәйкес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жануарлардың</a:t>
            </a:r>
            <a:r>
              <a:rPr lang="ru-RU" dirty="0">
                <a:solidFill>
                  <a:schemeClr val="tx1"/>
                </a:solidFill>
                <a:latin typeface="Times New Roman" panose="02020603050405020304" pitchFamily="18" charset="0"/>
                <a:cs typeface="Times New Roman" panose="02020603050405020304" pitchFamily="18" charset="0"/>
              </a:rPr>
              <a:t> әртүрлі </a:t>
            </a:r>
            <a:r>
              <a:rPr lang="ru-RU" dirty="0" err="1">
                <a:solidFill>
                  <a:schemeClr val="tx1"/>
                </a:solidFill>
                <a:latin typeface="Times New Roman" panose="02020603050405020304" pitchFamily="18" charset="0"/>
                <a:cs typeface="Times New Roman" panose="02020603050405020304" pitchFamily="18" charset="0"/>
              </a:rPr>
              <a:t>мүшелерінің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мамандандырылған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құруға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қажетті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позициялық</a:t>
            </a:r>
            <a:r>
              <a:rPr lang="ru-RU" dirty="0">
                <a:solidFill>
                  <a:schemeClr val="tx1"/>
                </a:solidFill>
                <a:latin typeface="Times New Roman" panose="02020603050405020304" pitchFamily="18" charset="0"/>
                <a:cs typeface="Times New Roman" panose="02020603050405020304" pitchFamily="18" charset="0"/>
              </a:rPr>
              <a:t> ақпаратты </a:t>
            </a:r>
            <a:r>
              <a:rPr lang="ru-RU" dirty="0" err="1">
                <a:solidFill>
                  <a:schemeClr val="tx1"/>
                </a:solidFill>
                <a:latin typeface="Times New Roman" panose="02020603050405020304" pitchFamily="18" charset="0"/>
                <a:cs typeface="Times New Roman" panose="02020603050405020304" pitchFamily="18" charset="0"/>
              </a:rPr>
              <a:t>тасымалдайтын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жақтау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Егер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ішіндегі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қарапайым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адамдар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әлі</a:t>
            </a:r>
            <a:r>
              <a:rPr lang="ru-RU" dirty="0">
                <a:solidFill>
                  <a:schemeClr val="tx1"/>
                </a:solidFill>
                <a:latin typeface="Times New Roman" panose="02020603050405020304" pitchFamily="18" charset="0"/>
                <a:cs typeface="Times New Roman" panose="02020603050405020304" pitchFamily="18" charset="0"/>
              </a:rPr>
              <a:t> де </a:t>
            </a:r>
            <a:r>
              <a:rPr lang="ru-RU" dirty="0" err="1">
                <a:solidFill>
                  <a:schemeClr val="tx1"/>
                </a:solidFill>
                <a:latin typeface="Times New Roman" panose="02020603050405020304" pitchFamily="18" charset="0"/>
                <a:cs typeface="Times New Roman" panose="02020603050405020304" pitchFamily="18" charset="0"/>
              </a:rPr>
              <a:t>бүршіктену</a:t>
            </a:r>
            <a:r>
              <a:rPr lang="ru-RU" dirty="0">
                <a:solidFill>
                  <a:schemeClr val="tx1"/>
                </a:solidFill>
                <a:latin typeface="Times New Roman" panose="02020603050405020304" pitchFamily="18" charset="0"/>
                <a:cs typeface="Times New Roman" panose="02020603050405020304" pitchFamily="18" charset="0"/>
              </a:rPr>
              <a:t> арқылы </a:t>
            </a:r>
            <a:r>
              <a:rPr lang="ru-RU" dirty="0" err="1">
                <a:solidFill>
                  <a:schemeClr val="tx1"/>
                </a:solidFill>
                <a:latin typeface="Times New Roman" panose="02020603050405020304" pitchFamily="18" charset="0"/>
                <a:cs typeface="Times New Roman" panose="02020603050405020304" pitchFamily="18" charset="0"/>
              </a:rPr>
              <a:t>көбейе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алса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организмдердің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басым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көпшілігі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көбею</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жыныстық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көбеюге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көшті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Табиғат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мәселені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шешті</a:t>
            </a:r>
            <a:r>
              <a:rPr lang="ru-RU" dirty="0">
                <a:solidFill>
                  <a:schemeClr val="tx1"/>
                </a:solidFill>
                <a:latin typeface="Times New Roman" panose="02020603050405020304" pitchFamily="18" charset="0"/>
                <a:cs typeface="Times New Roman" panose="02020603050405020304" pitchFamily="18" charset="0"/>
              </a:rPr>
              <a:t>, ал </a:t>
            </a:r>
            <a:r>
              <a:rPr lang="ru-RU" dirty="0" err="1">
                <a:solidFill>
                  <a:schemeClr val="tx1"/>
                </a:solidFill>
                <a:latin typeface="Times New Roman" panose="02020603050405020304" pitchFamily="18" charset="0"/>
                <a:cs typeface="Times New Roman" panose="02020603050405020304" pitchFamily="18" charset="0"/>
              </a:rPr>
              <a:t>ғалымдар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шешімі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аяқталған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дегенмен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бірқатар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эмбриогенездің</a:t>
            </a:r>
            <a:r>
              <a:rPr lang="ru-RU" dirty="0">
                <a:solidFill>
                  <a:schemeClr val="tx1"/>
                </a:solidFill>
                <a:latin typeface="Times New Roman" panose="02020603050405020304" pitchFamily="18" charset="0"/>
                <a:cs typeface="Times New Roman" panose="02020603050405020304" pitchFamily="18" charset="0"/>
              </a:rPr>
              <a:t> сыртқы </a:t>
            </a:r>
            <a:r>
              <a:rPr lang="ru-RU" dirty="0" err="1">
                <a:solidFill>
                  <a:schemeClr val="tx1"/>
                </a:solidFill>
                <a:latin typeface="Times New Roman" panose="02020603050405020304" pitchFamily="18" charset="0"/>
                <a:cs typeface="Times New Roman" panose="02020603050405020304" pitchFamily="18" charset="0"/>
              </a:rPr>
              <a:t>көрінісі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заманауи</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техниканы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қолдана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отырып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егжей-тегжейлі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сипатталған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жүзеге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асыратын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қозғаушы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күштер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әдісті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тіркей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алмайды</a:t>
            </a:r>
            <a:r>
              <a:rPr lang="ru-RU" dirty="0">
                <a:solidFill>
                  <a:schemeClr val="tx1"/>
                </a:solidFill>
                <a:latin typeface="Times New Roman" panose="02020603050405020304" pitchFamily="18" charset="0"/>
                <a:cs typeface="Times New Roman" panose="02020603050405020304" pitchFamily="18" charset="0"/>
              </a:rPr>
              <a:t>. Метазоа </a:t>
            </a:r>
            <a:r>
              <a:rPr lang="ru-RU" dirty="0" err="1">
                <a:solidFill>
                  <a:schemeClr val="tx1"/>
                </a:solidFill>
                <a:latin typeface="Times New Roman" panose="02020603050405020304" pitchFamily="18" charset="0"/>
                <a:cs typeface="Times New Roman" panose="02020603050405020304" pitchFamily="18" charset="0"/>
              </a:rPr>
              <a:t>морфогенезінің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проблемасы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дерлік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эквивалентті</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өзара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бөліктерден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тұрады</a:t>
            </a:r>
            <a:r>
              <a:rPr lang="ru-RU" dirty="0">
                <a:solidFill>
                  <a:schemeClr val="tx1"/>
                </a:solidFill>
                <a:latin typeface="Times New Roman" panose="02020603050405020304" pitchFamily="18" charset="0"/>
                <a:cs typeface="Times New Roman" panose="02020603050405020304" pitchFamily="18" charset="0"/>
              </a:rPr>
              <a:t> — осы </a:t>
            </a:r>
            <a:r>
              <a:rPr lang="ru-RU" dirty="0" err="1">
                <a:solidFill>
                  <a:schemeClr val="tx1"/>
                </a:solidFill>
                <a:latin typeface="Times New Roman" panose="02020603050405020304" pitchFamily="18" charset="0"/>
                <a:cs typeface="Times New Roman" panose="02020603050405020304" pitchFamily="18" charset="0"/>
              </a:rPr>
              <a:t>процестің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тетіктерін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білу</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эволюциядағы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көрінісін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қалпына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келтіру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Мәселенің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бірінші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бөлігіне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генетикалықтан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нервке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дейінгі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басқару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жүйелері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қатысады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уақыт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келе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жетекші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орнын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ауыстырады</a:t>
            </a:r>
            <a:r>
              <a:rPr lang="ru-RU" dirty="0">
                <a:solidFill>
                  <a:schemeClr val="tx1"/>
                </a:solidFill>
                <a:latin typeface="Times New Roman" panose="02020603050405020304" pitchFamily="18" charset="0"/>
                <a:cs typeface="Times New Roman" panose="02020603050405020304" pitchFamily="18" charset="0"/>
              </a:rPr>
              <a:t>.</a:t>
            </a:r>
          </a:p>
          <a:p>
            <a:pPr algn="just"/>
            <a:endParaRPr lang="ru-RU" dirty="0">
              <a:solidFill>
                <a:schemeClr val="tx1"/>
              </a:solidFill>
              <a:latin typeface="Times New Roman" panose="02020603050405020304" pitchFamily="18" charset="0"/>
              <a:cs typeface="Times New Roman" panose="02020603050405020304" pitchFamily="18" charset="0"/>
            </a:endParaRPr>
          </a:p>
          <a:p>
            <a:pPr algn="just"/>
            <a:endParaRPr lang="ru-RU" dirty="0">
              <a:solidFill>
                <a:schemeClr val="tx1"/>
              </a:solidFill>
              <a:latin typeface="Times New Roman" panose="02020603050405020304" pitchFamily="18" charset="0"/>
              <a:cs typeface="Times New Roman" panose="02020603050405020304" pitchFamily="18" charset="0"/>
            </a:endParaRP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6694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95401" y="723331"/>
            <a:ext cx="9601196" cy="5152537"/>
          </a:xfrm>
        </p:spPr>
        <p:txBody>
          <a:bodyPr>
            <a:normAutofit fontScale="92500" lnSpcReduction="10000"/>
          </a:bodyPr>
          <a:lstStyle/>
          <a:p>
            <a:pPr algn="ctr"/>
            <a:r>
              <a:rPr lang="ru-RU" b="1" dirty="0" err="1" smtClean="0">
                <a:solidFill>
                  <a:schemeClr val="tx1"/>
                </a:solidFill>
                <a:latin typeface="Times New Roman" panose="02020603050405020304" pitchFamily="18" charset="0"/>
                <a:cs typeface="Times New Roman" panose="02020603050405020304" pitchFamily="18" charset="0"/>
              </a:rPr>
              <a:t>Пайдаланылған</a:t>
            </a:r>
            <a:r>
              <a:rPr lang="ru-RU" b="1" dirty="0" smtClean="0">
                <a:solidFill>
                  <a:schemeClr val="tx1"/>
                </a:solidFill>
                <a:latin typeface="Times New Roman" panose="02020603050405020304" pitchFamily="18" charset="0"/>
                <a:cs typeface="Times New Roman" panose="02020603050405020304" pitchFamily="18" charset="0"/>
              </a:rPr>
              <a:t> </a:t>
            </a:r>
            <a:r>
              <a:rPr lang="ru-RU" b="1" dirty="0" err="1" smtClean="0">
                <a:solidFill>
                  <a:schemeClr val="tx1"/>
                </a:solidFill>
                <a:latin typeface="Times New Roman" panose="02020603050405020304" pitchFamily="18" charset="0"/>
                <a:cs typeface="Times New Roman" panose="02020603050405020304" pitchFamily="18" charset="0"/>
              </a:rPr>
              <a:t>әдебиеттер</a:t>
            </a:r>
            <a:r>
              <a:rPr lang="ru-RU" b="1" dirty="0" smtClean="0">
                <a:solidFill>
                  <a:schemeClr val="tx1"/>
                </a:solidFill>
                <a:latin typeface="Times New Roman" panose="02020603050405020304" pitchFamily="18" charset="0"/>
                <a:cs typeface="Times New Roman" panose="02020603050405020304" pitchFamily="18" charset="0"/>
              </a:rPr>
              <a:t> </a:t>
            </a:r>
            <a:r>
              <a:rPr lang="ru-RU" b="1" dirty="0" err="1" smtClean="0">
                <a:solidFill>
                  <a:schemeClr val="tx1"/>
                </a:solidFill>
                <a:latin typeface="Times New Roman" panose="02020603050405020304" pitchFamily="18" charset="0"/>
                <a:cs typeface="Times New Roman" panose="02020603050405020304" pitchFamily="18" charset="0"/>
              </a:rPr>
              <a:t>тізімі</a:t>
            </a:r>
            <a:r>
              <a:rPr lang="ru-RU" b="1" dirty="0" smtClean="0">
                <a:solidFill>
                  <a:schemeClr val="tx1"/>
                </a:solidFill>
                <a:latin typeface="Times New Roman" panose="02020603050405020304" pitchFamily="18" charset="0"/>
                <a:cs typeface="Times New Roman" panose="02020603050405020304" pitchFamily="18" charset="0"/>
              </a:rPr>
              <a:t>:</a:t>
            </a:r>
            <a:endParaRPr lang="ru-RU" b="1"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1. </a:t>
            </a:r>
            <a:r>
              <a:rPr lang="ru-RU" dirty="0">
                <a:solidFill>
                  <a:schemeClr val="tx1"/>
                </a:solidFill>
                <a:latin typeface="Times New Roman" panose="02020603050405020304" pitchFamily="18" charset="0"/>
                <a:cs typeface="Times New Roman" panose="02020603050405020304" pitchFamily="18" charset="0"/>
              </a:rPr>
              <a:t>Громов Б. В. </a:t>
            </a:r>
            <a:r>
              <a:rPr lang="ru-RU" dirty="0" err="1">
                <a:solidFill>
                  <a:schemeClr val="tx1"/>
                </a:solidFill>
                <a:latin typeface="Times New Roman" panose="02020603050405020304" pitchFamily="18" charset="0"/>
                <a:cs typeface="Times New Roman" panose="02020603050405020304" pitchFamily="18" charset="0"/>
              </a:rPr>
              <a:t>бактериялардың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құрылымы</a:t>
            </a:r>
            <a:r>
              <a:rPr lang="ru-RU" dirty="0">
                <a:solidFill>
                  <a:schemeClr val="tx1"/>
                </a:solidFill>
                <a:latin typeface="Times New Roman" panose="02020603050405020304" pitchFamily="18" charset="0"/>
                <a:cs typeface="Times New Roman" panose="02020603050405020304" pitchFamily="18" charset="0"/>
              </a:rPr>
              <a:t>. Л.: ЛМУ </a:t>
            </a:r>
            <a:r>
              <a:rPr lang="ru-RU" dirty="0" err="1">
                <a:solidFill>
                  <a:schemeClr val="tx1"/>
                </a:solidFill>
                <a:latin typeface="Times New Roman" panose="02020603050405020304" pitchFamily="18" charset="0"/>
                <a:cs typeface="Times New Roman" panose="02020603050405020304" pitchFamily="18" charset="0"/>
              </a:rPr>
              <a:t>баспасы</a:t>
            </a:r>
            <a:r>
              <a:rPr lang="ru-RU" dirty="0">
                <a:solidFill>
                  <a:schemeClr val="tx1"/>
                </a:solidFill>
                <a:latin typeface="Times New Roman" panose="02020603050405020304" pitchFamily="18" charset="0"/>
                <a:cs typeface="Times New Roman" panose="02020603050405020304" pitchFamily="18" charset="0"/>
              </a:rPr>
              <a:t>, 1985. 192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2. </a:t>
            </a:r>
            <a:r>
              <a:rPr lang="ru-RU" dirty="0" err="1">
                <a:solidFill>
                  <a:schemeClr val="tx1"/>
                </a:solidFill>
                <a:latin typeface="Times New Roman" panose="02020603050405020304" pitchFamily="18" charset="0"/>
                <a:cs typeface="Times New Roman" panose="02020603050405020304" pitchFamily="18" charset="0"/>
              </a:rPr>
              <a:t>Каппуччинелли</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п.тірі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қозғалғыштығы</a:t>
            </a:r>
            <a:r>
              <a:rPr lang="ru-RU" dirty="0">
                <a:solidFill>
                  <a:schemeClr val="tx1"/>
                </a:solidFill>
                <a:latin typeface="Times New Roman" panose="02020603050405020304" pitchFamily="18" charset="0"/>
                <a:cs typeface="Times New Roman" panose="02020603050405020304" pitchFamily="18" charset="0"/>
              </a:rPr>
              <a:t>. М.: </a:t>
            </a:r>
            <a:r>
              <a:rPr lang="ru-RU" dirty="0" err="1">
                <a:solidFill>
                  <a:schemeClr val="tx1"/>
                </a:solidFill>
                <a:latin typeface="Times New Roman" panose="02020603050405020304" pitchFamily="18" charset="0"/>
                <a:cs typeface="Times New Roman" panose="02020603050405020304" pitchFamily="18" charset="0"/>
              </a:rPr>
              <a:t>Әлем</a:t>
            </a:r>
            <a:r>
              <a:rPr lang="ru-RU" dirty="0">
                <a:solidFill>
                  <a:schemeClr val="tx1"/>
                </a:solidFill>
                <a:latin typeface="Times New Roman" panose="02020603050405020304" pitchFamily="18" charset="0"/>
                <a:cs typeface="Times New Roman" panose="02020603050405020304" pitchFamily="18" charset="0"/>
              </a:rPr>
              <a:t>, 1982. 126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3. </a:t>
            </a:r>
            <a:r>
              <a:rPr lang="ru-RU" dirty="0" err="1">
                <a:solidFill>
                  <a:schemeClr val="tx1"/>
                </a:solidFill>
                <a:latin typeface="Times New Roman" panose="02020603050405020304" pitchFamily="18" charset="0"/>
                <a:cs typeface="Times New Roman" panose="02020603050405020304" pitchFamily="18" charset="0"/>
              </a:rPr>
              <a:t>Маргелис</a:t>
            </a:r>
            <a:r>
              <a:rPr lang="ru-RU" dirty="0">
                <a:solidFill>
                  <a:schemeClr val="tx1"/>
                </a:solidFill>
                <a:latin typeface="Times New Roman" panose="02020603050405020304" pitchFamily="18" charset="0"/>
                <a:cs typeface="Times New Roman" panose="02020603050405020304" pitchFamily="18" charset="0"/>
              </a:rPr>
              <a:t> л. </a:t>
            </a:r>
            <a:r>
              <a:rPr lang="ru-RU" dirty="0" err="1">
                <a:solidFill>
                  <a:schemeClr val="tx1"/>
                </a:solidFill>
                <a:latin typeface="Times New Roman" panose="02020603050405020304" pitchFamily="18" charset="0"/>
                <a:cs typeface="Times New Roman" panose="02020603050405020304" pitchFamily="18" charset="0"/>
              </a:rPr>
              <a:t>жасуша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эволюциясындағы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симбиоздың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рөлі</a:t>
            </a:r>
            <a:r>
              <a:rPr lang="ru-RU" dirty="0">
                <a:solidFill>
                  <a:schemeClr val="tx1"/>
                </a:solidFill>
                <a:latin typeface="Times New Roman" panose="02020603050405020304" pitchFamily="18" charset="0"/>
                <a:cs typeface="Times New Roman" panose="02020603050405020304" pitchFamily="18" charset="0"/>
              </a:rPr>
              <a:t>. М.: </a:t>
            </a:r>
            <a:r>
              <a:rPr lang="ru-RU" dirty="0" err="1">
                <a:solidFill>
                  <a:schemeClr val="tx1"/>
                </a:solidFill>
                <a:latin typeface="Times New Roman" panose="02020603050405020304" pitchFamily="18" charset="0"/>
                <a:cs typeface="Times New Roman" panose="02020603050405020304" pitchFamily="18" charset="0"/>
              </a:rPr>
              <a:t>Әлем</a:t>
            </a:r>
            <a:r>
              <a:rPr lang="ru-RU" dirty="0">
                <a:solidFill>
                  <a:schemeClr val="tx1"/>
                </a:solidFill>
                <a:latin typeface="Times New Roman" panose="02020603050405020304" pitchFamily="18" charset="0"/>
                <a:cs typeface="Times New Roman" panose="02020603050405020304" pitchFamily="18" charset="0"/>
              </a:rPr>
              <a:t>, 1983. 352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4. </a:t>
            </a:r>
            <a:r>
              <a:rPr lang="ru-RU" dirty="0" err="1">
                <a:solidFill>
                  <a:schemeClr val="tx1"/>
                </a:solidFill>
                <a:latin typeface="Times New Roman" panose="02020603050405020304" pitchFamily="18" charset="0"/>
                <a:cs typeface="Times New Roman" panose="02020603050405020304" pitchFamily="18" charset="0"/>
              </a:rPr>
              <a:t>Свенсон</a:t>
            </a:r>
            <a:r>
              <a:rPr lang="ru-RU" dirty="0">
                <a:solidFill>
                  <a:schemeClr val="tx1"/>
                </a:solidFill>
                <a:latin typeface="Times New Roman" panose="02020603050405020304" pitchFamily="18" charset="0"/>
                <a:cs typeface="Times New Roman" panose="02020603050405020304" pitchFamily="18" charset="0"/>
              </a:rPr>
              <a:t> К., Вебстер П. </a:t>
            </a:r>
            <a:r>
              <a:rPr lang="ru-RU" dirty="0" err="1">
                <a:solidFill>
                  <a:schemeClr val="tx1"/>
                </a:solidFill>
                <a:latin typeface="Times New Roman" panose="02020603050405020304" pitchFamily="18" charset="0"/>
                <a:cs typeface="Times New Roman" panose="02020603050405020304" pitchFamily="18" charset="0"/>
              </a:rPr>
              <a:t>Жасуша</a:t>
            </a:r>
            <a:r>
              <a:rPr lang="ru-RU" dirty="0">
                <a:solidFill>
                  <a:schemeClr val="tx1"/>
                </a:solidFill>
                <a:latin typeface="Times New Roman" panose="02020603050405020304" pitchFamily="18" charset="0"/>
                <a:cs typeface="Times New Roman" panose="02020603050405020304" pitchFamily="18" charset="0"/>
              </a:rPr>
              <a:t>. М.: </a:t>
            </a:r>
            <a:r>
              <a:rPr lang="ru-RU" dirty="0" err="1">
                <a:solidFill>
                  <a:schemeClr val="tx1"/>
                </a:solidFill>
                <a:latin typeface="Times New Roman" panose="02020603050405020304" pitchFamily="18" charset="0"/>
                <a:cs typeface="Times New Roman" panose="02020603050405020304" pitchFamily="18" charset="0"/>
              </a:rPr>
              <a:t>Әлем</a:t>
            </a:r>
            <a:r>
              <a:rPr lang="ru-RU" dirty="0">
                <a:solidFill>
                  <a:schemeClr val="tx1"/>
                </a:solidFill>
                <a:latin typeface="Times New Roman" panose="02020603050405020304" pitchFamily="18" charset="0"/>
                <a:cs typeface="Times New Roman" panose="02020603050405020304" pitchFamily="18" charset="0"/>
              </a:rPr>
              <a:t>, 1980. 304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5. </a:t>
            </a:r>
            <a:r>
              <a:rPr lang="ru-RU" dirty="0" err="1">
                <a:solidFill>
                  <a:schemeClr val="tx1"/>
                </a:solidFill>
                <a:latin typeface="Times New Roman" panose="02020603050405020304" pitchFamily="18" charset="0"/>
                <a:cs typeface="Times New Roman" panose="02020603050405020304" pitchFamily="18" charset="0"/>
              </a:rPr>
              <a:t>Волцит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О.в</a:t>
            </a:r>
            <a:r>
              <a:rPr lang="ru-RU" dirty="0">
                <a:solidFill>
                  <a:schemeClr val="tx1"/>
                </a:solidFill>
                <a:latin typeface="Times New Roman" panose="02020603050405020304" pitchFamily="18" charset="0"/>
                <a:cs typeface="Times New Roman" panose="02020603050405020304" pitchFamily="18" charset="0"/>
              </a:rPr>
              <a:t>., Черняховский М. Е. </a:t>
            </a:r>
            <a:r>
              <a:rPr lang="ru-RU" dirty="0" err="1">
                <a:solidFill>
                  <a:schemeClr val="tx1"/>
                </a:solidFill>
                <a:latin typeface="Times New Roman" panose="02020603050405020304" pitchFamily="18" charset="0"/>
                <a:cs typeface="Times New Roman" panose="02020603050405020304" pitchFamily="18" charset="0"/>
              </a:rPr>
              <a:t>Ресей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табиғаты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тіршілігі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Омыртқасыздар</a:t>
            </a:r>
            <a:r>
              <a:rPr lang="ru-RU" dirty="0">
                <a:solidFill>
                  <a:schemeClr val="tx1"/>
                </a:solidFill>
                <a:latin typeface="Times New Roman" panose="02020603050405020304" pitchFamily="18" charset="0"/>
                <a:cs typeface="Times New Roman" panose="02020603050405020304" pitchFamily="18" charset="0"/>
              </a:rPr>
              <a:t>. М.: "Фирма" ЖШҚ: АСТ, 1999. 768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6. </a:t>
            </a:r>
            <a:r>
              <a:rPr lang="ru-RU" dirty="0" err="1" smtClean="0">
                <a:solidFill>
                  <a:schemeClr val="tx1"/>
                </a:solidFill>
                <a:latin typeface="Times New Roman" panose="02020603050405020304" pitchFamily="18" charset="0"/>
                <a:cs typeface="Times New Roman" panose="02020603050405020304" pitchFamily="18" charset="0"/>
              </a:rPr>
              <a:t>Догель</a:t>
            </a:r>
            <a:r>
              <a:rPr lang="ru-RU" dirty="0" smtClean="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В.А. </a:t>
            </a:r>
            <a:r>
              <a:rPr lang="ru-RU" dirty="0" err="1">
                <a:solidFill>
                  <a:schemeClr val="tx1"/>
                </a:solidFill>
                <a:latin typeface="Times New Roman" panose="02020603050405020304" pitchFamily="18" charset="0"/>
                <a:cs typeface="Times New Roman" panose="02020603050405020304" pitchFamily="18" charset="0"/>
              </a:rPr>
              <a:t>Омыртқасыздардың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салыстырмалы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анатомиясы</a:t>
            </a:r>
            <a:r>
              <a:rPr lang="ru-RU" dirty="0">
                <a:solidFill>
                  <a:schemeClr val="tx1"/>
                </a:solidFill>
                <a:latin typeface="Times New Roman" panose="02020603050405020304" pitchFamily="18" charset="0"/>
                <a:cs typeface="Times New Roman" panose="02020603050405020304" pitchFamily="18" charset="0"/>
              </a:rPr>
              <a:t> курсы. </a:t>
            </a:r>
            <a:r>
              <a:rPr lang="ru-RU" dirty="0" err="1">
                <a:solidFill>
                  <a:schemeClr val="tx1"/>
                </a:solidFill>
                <a:latin typeface="Times New Roman" panose="02020603050405020304" pitchFamily="18" charset="0"/>
                <a:cs typeface="Times New Roman" panose="02020603050405020304" pitchFamily="18" charset="0"/>
              </a:rPr>
              <a:t>Вып</a:t>
            </a:r>
            <a:r>
              <a:rPr lang="ru-RU" dirty="0">
                <a:solidFill>
                  <a:schemeClr val="tx1"/>
                </a:solidFill>
                <a:latin typeface="Times New Roman" panose="02020603050405020304" pitchFamily="18" charset="0"/>
                <a:cs typeface="Times New Roman" panose="02020603050405020304" pitchFamily="18" charset="0"/>
              </a:rPr>
              <a:t>. 2. </a:t>
            </a:r>
            <a:r>
              <a:rPr lang="ru-RU" dirty="0" err="1">
                <a:solidFill>
                  <a:schemeClr val="tx1"/>
                </a:solidFill>
                <a:latin typeface="Times New Roman" panose="02020603050405020304" pitchFamily="18" charset="0"/>
                <a:cs typeface="Times New Roman" panose="02020603050405020304" pitchFamily="18" charset="0"/>
              </a:rPr>
              <a:t>Жүйке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жүйесі</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сезім</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мүшелері</a:t>
            </a:r>
            <a:r>
              <a:rPr lang="ru-RU" dirty="0">
                <a:solidFill>
                  <a:schemeClr val="tx1"/>
                </a:solidFill>
                <a:latin typeface="Times New Roman" panose="02020603050405020304" pitchFamily="18" charset="0"/>
                <a:cs typeface="Times New Roman" panose="02020603050405020304" pitchFamily="18" charset="0"/>
              </a:rPr>
              <a:t>. Л.: Госиздат, 1925. 223 б</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7. Зоология </a:t>
            </a:r>
            <a:r>
              <a:rPr lang="ru-RU" dirty="0" err="1">
                <a:solidFill>
                  <a:schemeClr val="tx1"/>
                </a:solidFill>
                <a:latin typeface="Times New Roman" panose="02020603050405020304" pitchFamily="18" charset="0"/>
                <a:cs typeface="Times New Roman" panose="02020603050405020304" pitchFamily="18" charset="0"/>
              </a:rPr>
              <a:t>бойынша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нұсқаулық</a:t>
            </a:r>
            <a:r>
              <a:rPr lang="ru-RU" dirty="0">
                <a:solidFill>
                  <a:schemeClr val="tx1"/>
                </a:solidFill>
                <a:latin typeface="Times New Roman" panose="02020603050405020304" pitchFamily="18" charset="0"/>
                <a:cs typeface="Times New Roman" panose="02020603050405020304" pitchFamily="18" charset="0"/>
              </a:rPr>
              <a:t>. Т. 1. </a:t>
            </a:r>
            <a:r>
              <a:rPr lang="ru-RU" dirty="0" err="1">
                <a:solidFill>
                  <a:schemeClr val="tx1"/>
                </a:solidFill>
                <a:latin typeface="Times New Roman" panose="02020603050405020304" pitchFamily="18" charset="0"/>
                <a:cs typeface="Times New Roman" panose="02020603050405020304" pitchFamily="18" charset="0"/>
              </a:rPr>
              <a:t>Омыртқасыздар</a:t>
            </a:r>
            <a:r>
              <a:rPr lang="ru-RU" dirty="0">
                <a:solidFill>
                  <a:schemeClr val="tx1"/>
                </a:solidFill>
                <a:latin typeface="Times New Roman" panose="02020603050405020304" pitchFamily="18" charset="0"/>
                <a:cs typeface="Times New Roman" panose="02020603050405020304" pitchFamily="18" charset="0"/>
              </a:rPr>
              <a:t> / под ред. Л. А. Зенкевича. М.; Л.: </a:t>
            </a:r>
            <a:r>
              <a:rPr lang="ru-RU" dirty="0" err="1">
                <a:solidFill>
                  <a:schemeClr val="tx1"/>
                </a:solidFill>
                <a:latin typeface="Times New Roman" panose="02020603050405020304" pitchFamily="18" charset="0"/>
                <a:cs typeface="Times New Roman" panose="02020603050405020304" pitchFamily="18" charset="0"/>
              </a:rPr>
              <a:t>Медгиз</a:t>
            </a:r>
            <a:r>
              <a:rPr lang="ru-RU" dirty="0">
                <a:solidFill>
                  <a:schemeClr val="tx1"/>
                </a:solidFill>
                <a:latin typeface="Times New Roman" panose="02020603050405020304" pitchFamily="18" charset="0"/>
                <a:cs typeface="Times New Roman" panose="02020603050405020304" pitchFamily="18" charset="0"/>
              </a:rPr>
              <a:t>, 1937. 796 Б.</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2262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виток: горизонтальный 7">
            <a:extLst>
              <a:ext uri="{FF2B5EF4-FFF2-40B4-BE49-F238E27FC236}">
                <a16:creationId xmlns:a16="http://schemas.microsoft.com/office/drawing/2014/main" id="{C17BA6B9-FDA6-42F1-9748-ECEA7A7DCD9A}"/>
              </a:ext>
            </a:extLst>
          </p:cNvPr>
          <p:cNvSpPr/>
          <p:nvPr/>
        </p:nvSpPr>
        <p:spPr>
          <a:xfrm>
            <a:off x="668741" y="540921"/>
            <a:ext cx="11183922" cy="6366960"/>
          </a:xfrm>
          <a:prstGeom prst="horizontalScroll">
            <a:avLst/>
          </a:prstGeom>
          <a:solidFill>
            <a:schemeClr val="accent2">
              <a:lumMod val="20000"/>
              <a:lumOff val="80000"/>
            </a:schemeClr>
          </a:solidFill>
          <a:ln>
            <a:solidFill>
              <a:schemeClr val="accent1">
                <a:lumMod val="75000"/>
              </a:schemeClr>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170E5260-C021-4040-AEA9-949F9A55F1F7}"/>
              </a:ext>
            </a:extLst>
          </p:cNvPr>
          <p:cNvSpPr>
            <a:spLocks noGrp="1"/>
          </p:cNvSpPr>
          <p:nvPr>
            <p:ph type="title"/>
          </p:nvPr>
        </p:nvSpPr>
        <p:spPr>
          <a:xfrm>
            <a:off x="668741" y="191023"/>
            <a:ext cx="11183922" cy="699796"/>
          </a:xfrm>
        </p:spPr>
        <p:txBody>
          <a:bodyPr>
            <a:noAutofit/>
          </a:bodyPr>
          <a:lstStyle/>
          <a:p>
            <a:pPr algn="ctr"/>
            <a:r>
              <a:rPr lang="ru-RU" sz="4800" b="1" dirty="0">
                <a:solidFill>
                  <a:schemeClr val="tx1"/>
                </a:solidFill>
                <a:latin typeface="Times New Roman" panose="02020603050405020304" pitchFamily="18" charset="0"/>
                <a:cs typeface="Times New Roman" panose="02020603050405020304" pitchFamily="18" charset="0"/>
              </a:rPr>
              <a:t>Кіріспе</a:t>
            </a:r>
          </a:p>
        </p:txBody>
      </p:sp>
      <p:sp>
        <p:nvSpPr>
          <p:cNvPr id="5" name="Объект 4"/>
          <p:cNvSpPr>
            <a:spLocks noGrp="1"/>
          </p:cNvSpPr>
          <p:nvPr>
            <p:ph idx="1"/>
          </p:nvPr>
        </p:nvSpPr>
        <p:spPr>
          <a:xfrm>
            <a:off x="1542197" y="1624920"/>
            <a:ext cx="9976063" cy="4198961"/>
          </a:xfrm>
        </p:spPr>
        <p:txBody>
          <a:bodyPr>
            <a:normAutofit fontScale="92500" lnSpcReduction="10000"/>
          </a:bodyPr>
          <a:lstStyle/>
          <a:p>
            <a:pPr algn="just"/>
            <a:r>
              <a:rPr lang="ru-RU" dirty="0">
                <a:solidFill>
                  <a:schemeClr val="tx1"/>
                </a:solidFill>
                <a:latin typeface="Times New Roman" panose="02020603050405020304" pitchFamily="18" charset="0"/>
                <a:cs typeface="Times New Roman" panose="02020603050405020304" pitchFamily="18" charset="0"/>
              </a:rPr>
              <a:t>Көп </a:t>
            </a:r>
            <a:r>
              <a:rPr lang="ru-RU" dirty="0" err="1">
                <a:solidFill>
                  <a:schemeClr val="tx1"/>
                </a:solidFill>
                <a:latin typeface="Times New Roman" panose="02020603050405020304" pitchFamily="18" charset="0"/>
                <a:cs typeface="Times New Roman" panose="02020603050405020304" pitchFamily="18" charset="0"/>
              </a:rPr>
              <a:t>жасушалы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жануарлардың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морфогенезі</a:t>
            </a:r>
            <a:r>
              <a:rPr lang="ru-RU" dirty="0">
                <a:solidFill>
                  <a:schemeClr val="tx1"/>
                </a:solidFill>
                <a:latin typeface="Times New Roman" panose="02020603050405020304" pitchFamily="18" charset="0"/>
                <a:cs typeface="Times New Roman" panose="02020603050405020304" pitchFamily="18" charset="0"/>
              </a:rPr>
              <a:t> (Метазоа) </a:t>
            </a:r>
            <a:r>
              <a:rPr lang="ru-RU" dirty="0" err="1">
                <a:solidFill>
                  <a:schemeClr val="tx1"/>
                </a:solidFill>
                <a:latin typeface="Times New Roman" panose="02020603050405020304" pitchFamily="18" charset="0"/>
                <a:cs typeface="Times New Roman" panose="02020603050405020304" pitchFamily="18" charset="0"/>
              </a:rPr>
              <a:t>мәселесі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әсіресе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көкнәр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тұқымының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жұмыртқасынан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қоршаған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әлемді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мүдделері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үйренуге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ойлауға</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қайта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құруға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қабілетті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организм </a:t>
            </a:r>
            <a:r>
              <a:rPr lang="ru-RU" dirty="0" err="1">
                <a:solidFill>
                  <a:schemeClr val="tx1"/>
                </a:solidFill>
                <a:latin typeface="Times New Roman" panose="02020603050405020304" pitchFamily="18" charset="0"/>
                <a:cs typeface="Times New Roman" panose="02020603050405020304" pitchFamily="18" charset="0"/>
              </a:rPr>
              <a:t>дамыған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кезде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биологтардың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алдында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әлі</a:t>
            </a:r>
            <a:r>
              <a:rPr lang="ru-RU" dirty="0">
                <a:solidFill>
                  <a:schemeClr val="tx1"/>
                </a:solidFill>
                <a:latin typeface="Times New Roman" panose="02020603050405020304" pitchFamily="18" charset="0"/>
                <a:cs typeface="Times New Roman" panose="02020603050405020304" pitchFamily="18" charset="0"/>
              </a:rPr>
              <a:t> де </a:t>
            </a:r>
            <a:r>
              <a:rPr lang="ru-RU" dirty="0" err="1">
                <a:solidFill>
                  <a:schemeClr val="tx1"/>
                </a:solidFill>
                <a:latin typeface="Times New Roman" panose="02020603050405020304" pitchFamily="18" charset="0"/>
                <a:cs typeface="Times New Roman" panose="02020603050405020304" pitchFamily="18" charset="0"/>
              </a:rPr>
              <a:t>шешілмейтін</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мәселелер</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тұр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ерекше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құбылыстың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тетіктерін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түсіндіру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үшін</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көптеген</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үлгілер</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ұсынылған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бірақ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морфогенездің</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қатаң</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түрде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негізделген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теориясы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әлі</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кунге</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жасалмаған</a:t>
            </a:r>
            <a:r>
              <a:rPr lang="ru-RU" dirty="0">
                <a:solidFill>
                  <a:schemeClr val="tx1"/>
                </a:solidFill>
                <a:latin typeface="Times New Roman" panose="02020603050405020304" pitchFamily="18" charset="0"/>
                <a:cs typeface="Times New Roman" panose="02020603050405020304" pitchFamily="18" charset="0"/>
              </a:rPr>
              <a:t>. Морфогенез </a:t>
            </a:r>
            <a:r>
              <a:rPr lang="ru-RU" dirty="0" err="1">
                <a:solidFill>
                  <a:schemeClr val="tx1"/>
                </a:solidFill>
                <a:latin typeface="Times New Roman" panose="02020603050405020304" pitchFamily="18" charset="0"/>
                <a:cs typeface="Times New Roman" panose="02020603050405020304" pitchFamily="18" charset="0"/>
              </a:rPr>
              <a:t>механизмдері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биожүйелер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эволюциясымен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уақытта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қалыптасты</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бір-бірімен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иерархиялық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сәйкес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келеді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жүйелердің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күрделенуімен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күрделене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түсті</a:t>
            </a:r>
            <a:r>
              <a:rPr lang="ru-RU" dirty="0">
                <a:solidFill>
                  <a:schemeClr val="tx1"/>
                </a:solidFill>
                <a:latin typeface="Times New Roman" panose="02020603050405020304" pitchFamily="18" charset="0"/>
                <a:cs typeface="Times New Roman" panose="02020603050405020304" pitchFamily="18" charset="0"/>
              </a:rPr>
              <a:t>, морфогенез </a:t>
            </a:r>
            <a:r>
              <a:rPr lang="ru-RU" dirty="0" err="1">
                <a:solidFill>
                  <a:schemeClr val="tx1"/>
                </a:solidFill>
                <a:latin typeface="Times New Roman" panose="02020603050405020304" pitchFamily="18" charset="0"/>
                <a:cs typeface="Times New Roman" panose="02020603050405020304" pitchFamily="18" charset="0"/>
              </a:rPr>
              <a:t>механизмдерінің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жоғарғы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деңгейлері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төменгі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деңгейлердің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әсерін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жойған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Бұл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жұмыстың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мақсаты-морфогенездің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мүмкін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моделін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механизмдерінің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молекулалық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деңгейден</a:t>
            </a:r>
            <a:r>
              <a:rPr lang="ru-RU" dirty="0">
                <a:solidFill>
                  <a:schemeClr val="tx1"/>
                </a:solidFill>
                <a:latin typeface="Times New Roman" panose="02020603050405020304" pitchFamily="18" charset="0"/>
                <a:cs typeface="Times New Roman" panose="02020603050405020304" pitchFamily="18" charset="0"/>
              </a:rPr>
              <a:t> организм </a:t>
            </a:r>
            <a:r>
              <a:rPr lang="ru-RU" dirty="0" err="1">
                <a:solidFill>
                  <a:schemeClr val="tx1"/>
                </a:solidFill>
                <a:latin typeface="Times New Roman" panose="02020603050405020304" pitchFamily="18" charset="0"/>
                <a:cs typeface="Times New Roman" panose="02020603050405020304" pitchFamily="18" charset="0"/>
              </a:rPr>
              <a:t>деңгейіне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дейінгі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эволюциялық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сабақтастығын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ескере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отырып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негіздеу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әрекеті</a:t>
            </a:r>
            <a:r>
              <a:rPr lang="ru-RU" dirty="0">
                <a:solidFill>
                  <a:schemeClr val="tx1"/>
                </a:solidFill>
                <a:latin typeface="Times New Roman" panose="02020603050405020304" pitchFamily="18" charset="0"/>
                <a:cs typeface="Times New Roman" panose="02020603050405020304" pitchFamily="18" charset="0"/>
              </a:rPr>
              <a:t>.</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4868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35C8FCD-30FD-4C94-BDDB-84733DA3AF86}"/>
              </a:ext>
            </a:extLst>
          </p:cNvPr>
          <p:cNvSpPr>
            <a:spLocks noGrp="1"/>
          </p:cNvSpPr>
          <p:nvPr>
            <p:ph idx="1"/>
          </p:nvPr>
        </p:nvSpPr>
        <p:spPr>
          <a:xfrm>
            <a:off x="4449170" y="682389"/>
            <a:ext cx="7057030" cy="5536296"/>
          </a:xfrm>
          <a:solidFill>
            <a:schemeClr val="accent2">
              <a:lumMod val="40000"/>
              <a:lumOff val="60000"/>
            </a:schemeClr>
          </a:solidFill>
          <a:ln>
            <a:solidFill>
              <a:schemeClr val="accent2">
                <a:lumMod val="75000"/>
              </a:schemeClr>
            </a:solidFill>
          </a:ln>
          <a:effectLst>
            <a:glow rad="101600">
              <a:schemeClr val="accent2">
                <a:satMod val="175000"/>
                <a:alpha val="40000"/>
              </a:schemeClr>
            </a:glow>
          </a:effectLst>
        </p:spPr>
        <p:txBody>
          <a:bodyPr>
            <a:noAutofit/>
          </a:bodyPr>
          <a:lstStyle/>
          <a:p>
            <a:pPr algn="ctr"/>
            <a:r>
              <a:rPr lang="ru-RU" b="1" dirty="0" smtClean="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Молекулалық</a:t>
            </a:r>
            <a:r>
              <a:rPr lang="ru-RU" b="1" dirty="0">
                <a:solidFill>
                  <a:schemeClr val="tx1"/>
                </a:solidFill>
                <a:latin typeface="Times New Roman" panose="02020603050405020304" pitchFamily="18" charset="0"/>
                <a:cs typeface="Times New Roman" panose="02020603050405020304" pitchFamily="18" charset="0"/>
              </a:rPr>
              <a:t> </a:t>
            </a:r>
            <a:r>
              <a:rPr lang="ru-RU" b="1" dirty="0" smtClean="0">
                <a:solidFill>
                  <a:schemeClr val="tx1"/>
                </a:solidFill>
                <a:latin typeface="Times New Roman" panose="02020603050405020304" pitchFamily="18" charset="0"/>
                <a:cs typeface="Times New Roman" panose="02020603050405020304" pitchFamily="18" charset="0"/>
              </a:rPr>
              <a:t>морфогенез</a:t>
            </a:r>
            <a:endParaRPr lang="ru-RU" dirty="0">
              <a:solidFill>
                <a:schemeClr val="tx1"/>
              </a:solidFill>
              <a:latin typeface="Times New Roman" panose="02020603050405020304" pitchFamily="18" charset="0"/>
              <a:cs typeface="Times New Roman" panose="02020603050405020304" pitchFamily="18" charset="0"/>
            </a:endParaRPr>
          </a:p>
          <a:p>
            <a:pPr algn="just"/>
            <a:r>
              <a:rPr lang="ru-RU" dirty="0" err="1">
                <a:solidFill>
                  <a:schemeClr val="tx1"/>
                </a:solidFill>
                <a:latin typeface="Times New Roman" panose="02020603050405020304" pitchFamily="18" charset="0"/>
                <a:cs typeface="Times New Roman" panose="02020603050405020304" pitchFamily="18" charset="0"/>
              </a:rPr>
              <a:t>Қарапайымнан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дейінгі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барлық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жүйелер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белгілі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мөлшерде</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формада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болады</a:t>
            </a:r>
            <a:r>
              <a:rPr lang="ru-RU" dirty="0">
                <a:solidFill>
                  <a:schemeClr val="tx1"/>
                </a:solidFill>
                <a:latin typeface="Times New Roman" panose="02020603050405020304" pitchFamily="18" charset="0"/>
                <a:cs typeface="Times New Roman" panose="02020603050405020304" pitchFamily="18" charset="0"/>
              </a:rPr>
              <a:t> ("морфу — грек.), және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формасы</a:t>
            </a:r>
            <a:r>
              <a:rPr lang="ru-RU" dirty="0">
                <a:solidFill>
                  <a:schemeClr val="tx1"/>
                </a:solidFill>
                <a:latin typeface="Times New Roman" panose="02020603050405020304" pitchFamily="18" charset="0"/>
                <a:cs typeface="Times New Roman" panose="02020603050405020304" pitchFamily="18" charset="0"/>
              </a:rPr>
              <a:t> бар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жүйелерден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тұратындықтан</a:t>
            </a:r>
            <a:r>
              <a:rPr lang="ru-RU" dirty="0">
                <a:solidFill>
                  <a:schemeClr val="tx1"/>
                </a:solidFill>
                <a:latin typeface="Times New Roman" panose="02020603050405020304" pitchFamily="18" charset="0"/>
                <a:cs typeface="Times New Roman" panose="02020603050405020304" pitchFamily="18" charset="0"/>
              </a:rPr>
              <a:t>, морфогенез </a:t>
            </a:r>
            <a:r>
              <a:rPr lang="ru-RU" dirty="0" err="1">
                <a:solidFill>
                  <a:schemeClr val="tx1"/>
                </a:solidFill>
                <a:latin typeface="Times New Roman" panose="02020603050405020304" pitchFamily="18" charset="0"/>
                <a:cs typeface="Times New Roman" panose="02020603050405020304" pitchFamily="18" charset="0"/>
              </a:rPr>
              <a:t>жүйенің</a:t>
            </a:r>
            <a:r>
              <a:rPr lang="ru-RU" dirty="0">
                <a:solidFill>
                  <a:schemeClr val="tx1"/>
                </a:solidFill>
                <a:latin typeface="Times New Roman" panose="02020603050405020304" pitchFamily="18" charset="0"/>
                <a:cs typeface="Times New Roman" panose="02020603050405020304" pitchFamily="18" charset="0"/>
              </a:rPr>
              <a:t> сыртқы </a:t>
            </a:r>
            <a:r>
              <a:rPr lang="ru-RU" dirty="0" err="1">
                <a:solidFill>
                  <a:schemeClr val="tx1"/>
                </a:solidFill>
                <a:latin typeface="Times New Roman" panose="02020603050405020304" pitchFamily="18" charset="0"/>
                <a:cs typeface="Times New Roman" panose="02020603050405020304" pitchFamily="18" charset="0"/>
              </a:rPr>
              <a:t>түрін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ғана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емес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сонымен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құрылымын</a:t>
            </a:r>
            <a:r>
              <a:rPr lang="ru-RU" dirty="0">
                <a:solidFill>
                  <a:schemeClr val="tx1"/>
                </a:solidFill>
                <a:latin typeface="Times New Roman" panose="02020603050405020304" pitchFamily="18" charset="0"/>
                <a:cs typeface="Times New Roman" panose="02020603050405020304" pitchFamily="18" charset="0"/>
              </a:rPr>
              <a:t> да </a:t>
            </a:r>
            <a:r>
              <a:rPr lang="ru-RU" dirty="0" err="1">
                <a:solidFill>
                  <a:schemeClr val="tx1"/>
                </a:solidFill>
                <a:latin typeface="Times New Roman" panose="02020603050405020304" pitchFamily="18" charset="0"/>
                <a:cs typeface="Times New Roman" panose="02020603050405020304" pitchFamily="18" charset="0"/>
              </a:rPr>
              <a:t>құруды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қамтамасыз</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Биожүйелер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иерархиясындағы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төменгі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деңгейді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биомакромолекулалар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алдымен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ақуыздар</a:t>
            </a:r>
            <a:r>
              <a:rPr lang="ru-RU" dirty="0">
                <a:solidFill>
                  <a:schemeClr val="tx1"/>
                </a:solidFill>
                <a:latin typeface="Times New Roman" panose="02020603050405020304" pitchFamily="18" charset="0"/>
                <a:cs typeface="Times New Roman" panose="02020603050405020304" pitchFamily="18" charset="0"/>
              </a:rPr>
              <a:t> мен нуклеин </a:t>
            </a:r>
            <a:r>
              <a:rPr lang="ru-RU" dirty="0" err="1">
                <a:solidFill>
                  <a:schemeClr val="tx1"/>
                </a:solidFill>
                <a:latin typeface="Times New Roman" panose="02020603050405020304" pitchFamily="18" charset="0"/>
                <a:cs typeface="Times New Roman" panose="02020603050405020304" pitchFamily="18" charset="0"/>
              </a:rPr>
              <a:t>қышқылдары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Соңғысының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полинуклеотид</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тізбегінің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матрицасындағы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жеке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нуклеотидтерден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басталады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күштердің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әсерінен</a:t>
            </a:r>
            <a:r>
              <a:rPr lang="ru-RU" dirty="0">
                <a:solidFill>
                  <a:schemeClr val="tx1"/>
                </a:solidFill>
                <a:latin typeface="Times New Roman" panose="02020603050405020304" pitchFamily="18" charset="0"/>
                <a:cs typeface="Times New Roman" panose="02020603050405020304" pitchFamily="18" charset="0"/>
              </a:rPr>
              <a:t> (РНҚ) </a:t>
            </a:r>
            <a:r>
              <a:rPr lang="ru-RU" dirty="0" err="1">
                <a:solidFill>
                  <a:schemeClr val="tx1"/>
                </a:solidFill>
                <a:latin typeface="Times New Roman" panose="02020603050405020304" pitchFamily="18" charset="0"/>
                <a:cs typeface="Times New Roman" panose="02020603050405020304" pitchFamily="18" charset="0"/>
              </a:rPr>
              <a:t>немесе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матрицасымен</a:t>
            </a:r>
            <a:r>
              <a:rPr lang="ru-RU" dirty="0">
                <a:solidFill>
                  <a:schemeClr val="tx1"/>
                </a:solidFill>
                <a:latin typeface="Times New Roman" panose="02020603050405020304" pitchFamily="18" charset="0"/>
                <a:cs typeface="Times New Roman" panose="02020603050405020304" pitchFamily="18" charset="0"/>
              </a:rPr>
              <a:t> (ДНҚ) </a:t>
            </a:r>
            <a:r>
              <a:rPr lang="ru-RU" dirty="0" err="1">
                <a:solidFill>
                  <a:schemeClr val="tx1"/>
                </a:solidFill>
                <a:latin typeface="Times New Roman" panose="02020603050405020304" pitchFamily="18" charset="0"/>
                <a:cs typeface="Times New Roman" panose="02020603050405020304" pitchFamily="18" charset="0"/>
              </a:rPr>
              <a:t>бірге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спиральға</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айналады</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a:endParaRPr lang="ru-RU"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5636"/>
            <a:ext cx="4491878" cy="5803049"/>
          </a:xfrm>
          <a:prstGeom prst="rect">
            <a:avLst/>
          </a:prstGeom>
        </p:spPr>
      </p:pic>
    </p:spTree>
    <p:extLst>
      <p:ext uri="{BB962C8B-B14F-4D97-AF65-F5344CB8AC3E}">
        <p14:creationId xmlns:p14="http://schemas.microsoft.com/office/powerpoint/2010/main" val="33925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0327" y="124692"/>
            <a:ext cx="11263746" cy="6733308"/>
          </a:xfrm>
        </p:spPr>
      </p:pic>
    </p:spTree>
    <p:extLst>
      <p:ext uri="{BB962C8B-B14F-4D97-AF65-F5344CB8AC3E}">
        <p14:creationId xmlns:p14="http://schemas.microsoft.com/office/powerpoint/2010/main" val="3428863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67F59DD-7AFA-4632-B10A-71C96571D9CF}"/>
              </a:ext>
            </a:extLst>
          </p:cNvPr>
          <p:cNvSpPr>
            <a:spLocks noGrp="1"/>
          </p:cNvSpPr>
          <p:nvPr>
            <p:ph idx="1"/>
          </p:nvPr>
        </p:nvSpPr>
        <p:spPr>
          <a:xfrm>
            <a:off x="620484" y="623455"/>
            <a:ext cx="10968135" cy="5912473"/>
          </a:xfrm>
          <a:solidFill>
            <a:schemeClr val="accent1">
              <a:lumMod val="20000"/>
              <a:lumOff val="80000"/>
            </a:schemeClr>
          </a:solidFill>
          <a:ln>
            <a:solidFill>
              <a:schemeClr val="accent1">
                <a:lumMod val="75000"/>
              </a:schemeClr>
            </a:solidFill>
          </a:ln>
          <a:effectLst>
            <a:glow rad="101600">
              <a:schemeClr val="accent1">
                <a:satMod val="175000"/>
                <a:alpha val="40000"/>
              </a:schemeClr>
            </a:glow>
          </a:effectLst>
        </p:spPr>
        <p:txBody>
          <a:bodyPr>
            <a:normAutofit fontScale="70000" lnSpcReduction="20000"/>
          </a:bodyPr>
          <a:lstStyle/>
          <a:p>
            <a:pPr algn="just">
              <a:lnSpc>
                <a:spcPct val="120000"/>
              </a:lnSpc>
            </a:pPr>
            <a:r>
              <a:rPr lang="ru-RU" sz="2800" dirty="0" smtClean="0">
                <a:solidFill>
                  <a:schemeClr val="tx1"/>
                </a:solidFill>
                <a:latin typeface="Times New Roman" panose="02020603050405020304" pitchFamily="18" charset="0"/>
                <a:cs typeface="Times New Roman" panose="02020603050405020304" pitchFamily="18" charset="0"/>
              </a:rPr>
              <a:t>1.Белгілі </a:t>
            </a:r>
            <a:r>
              <a:rPr lang="ru-RU" sz="2800" dirty="0" err="1">
                <a:solidFill>
                  <a:schemeClr val="tx1"/>
                </a:solidFill>
                <a:latin typeface="Times New Roman" panose="02020603050405020304" pitchFamily="18" charset="0"/>
                <a:cs typeface="Times New Roman" panose="02020603050405020304" pitchFamily="18" charset="0"/>
              </a:rPr>
              <a:t>бір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форманы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молекуласының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морфогенезі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иРНҚ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молекуласында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үштік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кодпен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жазылған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ақпаратқа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сәйкес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арнайы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органеллада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рибосомада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бастапқы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құрылымды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құрудан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басталады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молекуласының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құрылымының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әрі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күрделенуі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ішкі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күштердің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әсерінен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қайтадан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жүреді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олар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минималды</a:t>
            </a:r>
            <a:r>
              <a:rPr lang="ru-RU" sz="2800" dirty="0">
                <a:solidFill>
                  <a:schemeClr val="tx1"/>
                </a:solidFill>
                <a:latin typeface="Times New Roman" panose="02020603050405020304" pitchFamily="18" charset="0"/>
                <a:cs typeface="Times New Roman" panose="02020603050405020304" pitchFamily="18" charset="0"/>
              </a:rPr>
              <a:t> бос </a:t>
            </a:r>
            <a:r>
              <a:rPr lang="ru-RU" sz="2800" dirty="0" err="1">
                <a:solidFill>
                  <a:schemeClr val="tx1"/>
                </a:solidFill>
                <a:latin typeface="Times New Roman" panose="02020603050405020304" pitchFamily="18" charset="0"/>
                <a:cs typeface="Times New Roman" panose="02020603050405020304" pitchFamily="18" charset="0"/>
              </a:rPr>
              <a:t>энергияға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ие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құрылымды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құруға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тырысады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Арнайы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ақуыздар</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шаперондар</a:t>
            </a:r>
            <a:r>
              <a:rPr lang="ru-RU" sz="2800" dirty="0">
                <a:solidFill>
                  <a:schemeClr val="tx1"/>
                </a:solidFill>
                <a:latin typeface="Times New Roman" panose="02020603050405020304" pitchFamily="18" charset="0"/>
                <a:cs typeface="Times New Roman" panose="02020603050405020304" pitchFamily="18" charset="0"/>
              </a:rPr>
              <a:t> мен </a:t>
            </a:r>
            <a:r>
              <a:rPr lang="ru-RU" sz="2800" dirty="0" err="1">
                <a:solidFill>
                  <a:schemeClr val="tx1"/>
                </a:solidFill>
                <a:latin typeface="Times New Roman" panose="02020603050405020304" pitchFamily="18" charset="0"/>
                <a:cs typeface="Times New Roman" panose="02020603050405020304" pitchFamily="18" charset="0"/>
              </a:rPr>
              <a:t>шаперониндер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бұл</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жұмысты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дәлірек</a:t>
            </a:r>
            <a:r>
              <a:rPr lang="ru-RU" sz="2800" dirty="0">
                <a:solidFill>
                  <a:schemeClr val="tx1"/>
                </a:solidFill>
                <a:latin typeface="Times New Roman" panose="02020603050405020304" pitchFamily="18" charset="0"/>
                <a:cs typeface="Times New Roman" panose="02020603050405020304" pitchFamily="18" charset="0"/>
              </a:rPr>
              <a:t> және тез </a:t>
            </a:r>
            <a:r>
              <a:rPr lang="ru-RU" sz="2800" dirty="0" err="1">
                <a:solidFill>
                  <a:schemeClr val="tx1"/>
                </a:solidFill>
                <a:latin typeface="Times New Roman" panose="02020603050405020304" pitchFamily="18" charset="0"/>
                <a:cs typeface="Times New Roman" panose="02020603050405020304" pitchFamily="18" charset="0"/>
              </a:rPr>
              <a:t>орындауға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көмектеседі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кең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таралған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принципін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қолдана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отырып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жеке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молекулалары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суббірліктер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бір-бірімен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біріктіріліп</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төрттік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құрылымы</a:t>
            </a:r>
            <a:r>
              <a:rPr lang="ru-RU" sz="2800" dirty="0">
                <a:solidFill>
                  <a:schemeClr val="tx1"/>
                </a:solidFill>
                <a:latin typeface="Times New Roman" panose="02020603050405020304" pitchFamily="18" charset="0"/>
                <a:cs typeface="Times New Roman" panose="02020603050405020304" pitchFamily="18" charset="0"/>
              </a:rPr>
              <a:t> бар </a:t>
            </a:r>
            <a:r>
              <a:rPr lang="ru-RU" sz="2800" dirty="0" err="1">
                <a:solidFill>
                  <a:schemeClr val="tx1"/>
                </a:solidFill>
                <a:latin typeface="Times New Roman" panose="02020603050405020304" pitchFamily="18" charset="0"/>
                <a:cs typeface="Times New Roman" panose="02020603050405020304" pitchFamily="18" charset="0"/>
              </a:rPr>
              <a:t>ақуыздар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бере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алады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Қосымша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механизмі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жоғарыда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қарастырылған</a:t>
            </a:r>
            <a:r>
              <a:rPr lang="ru-RU" sz="2800" dirty="0">
                <a:solidFill>
                  <a:schemeClr val="tx1"/>
                </a:solidFill>
                <a:latin typeface="Times New Roman" panose="02020603050405020304" pitchFamily="18" charset="0"/>
                <a:cs typeface="Times New Roman" panose="02020603050405020304" pitchFamily="18" charset="0"/>
              </a:rPr>
              <a:t> нуклеин </a:t>
            </a:r>
            <a:r>
              <a:rPr lang="ru-RU" sz="2800" dirty="0" err="1">
                <a:solidFill>
                  <a:schemeClr val="tx1"/>
                </a:solidFill>
                <a:latin typeface="Times New Roman" panose="02020603050405020304" pitchFamily="18" charset="0"/>
                <a:cs typeface="Times New Roman" panose="02020603050405020304" pitchFamily="18" charset="0"/>
              </a:rPr>
              <a:t>қышқылдарының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матрицалық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синтезінде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қолданылады</a:t>
            </a:r>
            <a:r>
              <a:rPr lang="ru-RU"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a:p>
            <a:pPr algn="just">
              <a:lnSpc>
                <a:spcPct val="120000"/>
              </a:lnSpc>
            </a:pPr>
            <a:r>
              <a:rPr lang="ru-RU" sz="2800" dirty="0" err="1">
                <a:solidFill>
                  <a:schemeClr val="tx1"/>
                </a:solidFill>
                <a:latin typeface="Times New Roman" panose="02020603050405020304" pitchFamily="18" charset="0"/>
                <a:cs typeface="Times New Roman" panose="02020603050405020304" pitchFamily="18" charset="0"/>
              </a:rPr>
              <a:t>Егер</a:t>
            </a:r>
            <a:r>
              <a:rPr lang="ru-RU" sz="2800" dirty="0">
                <a:solidFill>
                  <a:schemeClr val="tx1"/>
                </a:solidFill>
                <a:latin typeface="Times New Roman" panose="02020603050405020304" pitchFamily="18" charset="0"/>
                <a:cs typeface="Times New Roman" panose="02020603050405020304" pitchFamily="18" charset="0"/>
              </a:rPr>
              <a:t> нуклеин </a:t>
            </a:r>
            <a:r>
              <a:rPr lang="ru-RU" sz="2800" dirty="0" err="1">
                <a:solidFill>
                  <a:schemeClr val="tx1"/>
                </a:solidFill>
                <a:latin typeface="Times New Roman" panose="02020603050405020304" pitchFamily="18" charset="0"/>
                <a:cs typeface="Times New Roman" panose="02020603050405020304" pitchFamily="18" charset="0"/>
              </a:rPr>
              <a:t>қышқылдары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негізінен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ақпараттық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функцияны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атқарса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онда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ақуыздар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ақпараттан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басқа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көптеген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функцияларды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орындайды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олардың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бастысы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каталитикалық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макромолекулалар-биологиялық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эволюцияның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алғашқы</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сатысында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пайда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болған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наноқұрылымдарда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жұмыс</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істейтін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машиналар</a:t>
            </a:r>
            <a:r>
              <a:rPr lang="ru-RU" sz="2800" dirty="0" smtClean="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a:p>
            <a:pPr algn="just">
              <a:lnSpc>
                <a:spcPct val="120000"/>
              </a:lnSpc>
            </a:pPr>
            <a:r>
              <a:rPr lang="ru-RU" sz="2800" dirty="0" err="1">
                <a:solidFill>
                  <a:schemeClr val="tx1"/>
                </a:solidFill>
                <a:latin typeface="Times New Roman" panose="02020603050405020304" pitchFamily="18" charset="0"/>
                <a:cs typeface="Times New Roman" panose="02020603050405020304" pitchFamily="18" charset="0"/>
              </a:rPr>
              <a:t>Молекулалық</a:t>
            </a:r>
            <a:r>
              <a:rPr lang="ru-RU" sz="2800" dirty="0">
                <a:solidFill>
                  <a:schemeClr val="tx1"/>
                </a:solidFill>
                <a:latin typeface="Times New Roman" panose="02020603050405020304" pitchFamily="18" charset="0"/>
                <a:cs typeface="Times New Roman" panose="02020603050405020304" pitchFamily="18" charset="0"/>
              </a:rPr>
              <a:t> морфогенез </a:t>
            </a:r>
            <a:r>
              <a:rPr lang="ru-RU" sz="2800" dirty="0" err="1">
                <a:solidFill>
                  <a:schemeClr val="tx1"/>
                </a:solidFill>
                <a:latin typeface="Times New Roman" panose="02020603050405020304" pitchFamily="18" charset="0"/>
                <a:cs typeface="Times New Roman" panose="02020603050405020304" pitchFamily="18" charset="0"/>
              </a:rPr>
              <a:t>мәселесін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ақуыз</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биосинтезі</a:t>
            </a:r>
            <a:r>
              <a:rPr lang="ru-RU" sz="2800" dirty="0">
                <a:solidFill>
                  <a:schemeClr val="tx1"/>
                </a:solidFill>
                <a:latin typeface="Times New Roman" panose="02020603050405020304" pitchFamily="18" charset="0"/>
                <a:cs typeface="Times New Roman" panose="02020603050405020304" pitchFamily="18" charset="0"/>
              </a:rPr>
              <a:t>, нуклеин </a:t>
            </a:r>
            <a:r>
              <a:rPr lang="ru-RU" sz="2800" dirty="0" err="1">
                <a:solidFill>
                  <a:schemeClr val="tx1"/>
                </a:solidFill>
                <a:latin typeface="Times New Roman" panose="02020603050405020304" pitchFamily="18" charset="0"/>
                <a:cs typeface="Times New Roman" panose="02020603050405020304" pitchFamily="18" charset="0"/>
              </a:rPr>
              <a:t>қышқылдарының</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матрицалық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синтезі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негізінен</a:t>
            </a:r>
            <a:r>
              <a:rPr lang="ru-RU" sz="2800" dirty="0">
                <a:solidFill>
                  <a:schemeClr val="tx1"/>
                </a:solidFill>
                <a:latin typeface="Times New Roman" panose="02020603050405020304" pitchFamily="18" charset="0"/>
                <a:cs typeface="Times New Roman" panose="02020603050405020304" pitchFamily="18" charset="0"/>
              </a:rPr>
              <a:t> ХХ </a:t>
            </a:r>
            <a:r>
              <a:rPr lang="ru-RU" sz="2800" dirty="0" err="1">
                <a:solidFill>
                  <a:schemeClr val="tx1"/>
                </a:solidFill>
                <a:latin typeface="Times New Roman" panose="02020603050405020304" pitchFamily="18" charset="0"/>
                <a:cs typeface="Times New Roman" panose="02020603050405020304" pitchFamily="18" charset="0"/>
              </a:rPr>
              <a:t>ғасырда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молекулалық</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биологтар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шешті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дегенмен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егжей-тегжейлі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зерттеуді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қажет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ететін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көптеген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мәселелер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қалды</a:t>
            </a:r>
            <a:r>
              <a:rPr lang="ru-RU" sz="2800" dirty="0">
                <a:solidFill>
                  <a:schemeClr val="tx1"/>
                </a:solidFill>
                <a:latin typeface="Times New Roman" panose="02020603050405020304" pitchFamily="18" charset="0"/>
                <a:cs typeface="Times New Roman" panose="02020603050405020304" pitchFamily="18" charset="0"/>
              </a:rPr>
              <a:t>.</a:t>
            </a:r>
          </a:p>
          <a:p>
            <a:pPr algn="just"/>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540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Содержимое 1">
            <a:extLst>
              <a:ext uri="{FF2B5EF4-FFF2-40B4-BE49-F238E27FC236}">
                <a16:creationId xmlns:a16="http://schemas.microsoft.com/office/drawing/2014/main" id="{0981A2F8-7CB2-40C3-8C83-5F3F8C2BA77A}"/>
              </a:ext>
            </a:extLst>
          </p:cNvPr>
          <p:cNvSpPr>
            <a:spLocks noGrp="1"/>
          </p:cNvSpPr>
          <p:nvPr>
            <p:ph/>
          </p:nvPr>
        </p:nvSpPr>
        <p:spPr>
          <a:xfrm>
            <a:off x="670945" y="723332"/>
            <a:ext cx="10795519" cy="5459104"/>
          </a:xfrm>
          <a:solidFill>
            <a:schemeClr val="accent2">
              <a:lumMod val="40000"/>
              <a:lumOff val="60000"/>
            </a:schemeClr>
          </a:solidFill>
          <a:ln>
            <a:solidFill>
              <a:schemeClr val="accent1">
                <a:lumMod val="75000"/>
              </a:schemeClr>
            </a:solidFill>
          </a:ln>
          <a:effectLst>
            <a:glow rad="101600">
              <a:schemeClr val="accent1">
                <a:satMod val="175000"/>
                <a:alpha val="40000"/>
              </a:schemeClr>
            </a:glow>
          </a:effectLst>
        </p:spPr>
        <p:txBody>
          <a:bodyPr>
            <a:noAutofit/>
          </a:bodyPr>
          <a:lstStyle/>
          <a:p>
            <a:pPr algn="just"/>
            <a:r>
              <a:rPr lang="kk-KZ" altLang="ru-RU" sz="2000" dirty="0">
                <a:solidFill>
                  <a:schemeClr val="tx1"/>
                </a:solidFill>
                <a:latin typeface="Times New Roman" panose="02020603050405020304" pitchFamily="18" charset="0"/>
                <a:cs typeface="Times New Roman" panose="02020603050405020304" pitchFamily="18" charset="0"/>
              </a:rPr>
              <a:t>Жасуша деңгейі жасушалардың үш тобымен ұсынылған: прокариоттар, бір клеткалы эукариоттар және көп жасушалы организмдердің жасушалары. Осы жасуша топтарының әрқайсысының өкілдері өздерінің функционалдық сипаттамаларына және морфогенездің өзіндік ерекшелігіне ие</a:t>
            </a:r>
            <a:r>
              <a:rPr lang="kk-KZ" altLang="ru-RU" sz="2000" dirty="0" smtClean="0">
                <a:solidFill>
                  <a:schemeClr val="tx1"/>
                </a:solidFill>
                <a:latin typeface="Times New Roman" panose="02020603050405020304" pitchFamily="18" charset="0"/>
                <a:cs typeface="Times New Roman" panose="02020603050405020304" pitchFamily="18" charset="0"/>
              </a:rPr>
              <a:t>.</a:t>
            </a:r>
            <a:endParaRPr lang="kk-KZ" altLang="ru-RU" sz="2000" dirty="0">
              <a:solidFill>
                <a:schemeClr val="tx1"/>
              </a:solidFill>
              <a:latin typeface="Times New Roman" panose="02020603050405020304" pitchFamily="18" charset="0"/>
              <a:cs typeface="Times New Roman" panose="02020603050405020304" pitchFamily="18" charset="0"/>
            </a:endParaRPr>
          </a:p>
          <a:p>
            <a:pPr algn="just"/>
            <a:r>
              <a:rPr lang="kk-KZ" altLang="ru-RU" sz="2000" dirty="0">
                <a:solidFill>
                  <a:schemeClr val="tx1"/>
                </a:solidFill>
                <a:latin typeface="Times New Roman" panose="02020603050405020304" pitchFamily="18" charset="0"/>
                <a:cs typeface="Times New Roman" panose="02020603050405020304" pitchFamily="18" charset="0"/>
              </a:rPr>
              <a:t>Прокариоттар, олардың ең типтік өкілдері бактериялар болып табылады, сыртқы пішіні шектеулі және қарапайым ішкі құрылымы бар. Аналық жасушаның морфогенезі аналық жасуша ішінде бөлімдер арасындағы уақыт аралығында жүреді. Морфогенездің негізгі механизмі, бір-бірін танитын биомолекулалардың өздігінен жиналуы болып табылады, олардың биосинтезі тиісті гендердің бақылауымен жүзеге асырылады. Жүйенің морфогенезінде функционалды байланыстар және ішкі жүйелердің жұмыс істеуі маңызды рөл атқарады. Сонымен, Б. В. рибосомаларға қатысты. Громов былай деп атап өтті: "РНҚ мен ақуыздардан рибосомалардың пайда болуы бактериялық жасушада да, пробиркада да көп сатылы құрастыру нәтижесінде пайда болады. Жасушадағы трансмиссиялық емес рибосомалар үнемі суббірліктермен алмасады, жұмыс барысында толық рибосома қалыптасады (мен бөлдім. - Ю.Ф.). Рибосоманы тұрақтандыру үшін магний иондары қажет " </a:t>
            </a:r>
            <a:r>
              <a:rPr lang="kk-KZ" altLang="ru-RU" sz="2000" dirty="0" smtClean="0">
                <a:solidFill>
                  <a:schemeClr val="tx1"/>
                </a:solidFill>
                <a:latin typeface="Times New Roman" panose="02020603050405020304" pitchFamily="18" charset="0"/>
                <a:cs typeface="Times New Roman" panose="02020603050405020304" pitchFamily="18" charset="0"/>
              </a:rPr>
              <a:t>, </a:t>
            </a:r>
            <a:r>
              <a:rPr lang="kk-KZ" altLang="ru-RU" sz="2000" dirty="0">
                <a:solidFill>
                  <a:schemeClr val="tx1"/>
                </a:solidFill>
                <a:latin typeface="Times New Roman" panose="02020603050405020304" pitchFamily="18" charset="0"/>
                <a:cs typeface="Times New Roman" panose="02020603050405020304" pitchFamily="18" charset="0"/>
              </a:rPr>
              <a:t>бұл қоршаған орта факторларының морфогенезге қатысуын көрсетеді. Сол сияқты, көп сатылы құрастыру арқылы бактериялық флагелла пайда </a:t>
            </a:r>
            <a:r>
              <a:rPr lang="kk-KZ" altLang="ru-RU" sz="2000" dirty="0" smtClean="0">
                <a:solidFill>
                  <a:schemeClr val="tx1"/>
                </a:solidFill>
                <a:latin typeface="Times New Roman" panose="02020603050405020304" pitchFamily="18" charset="0"/>
                <a:cs typeface="Times New Roman" panose="02020603050405020304" pitchFamily="18" charset="0"/>
              </a:rPr>
              <a:t>болады.</a:t>
            </a:r>
            <a:endParaRPr lang="kk-KZ" altLang="ru-RU" sz="2000" dirty="0">
              <a:solidFill>
                <a:schemeClr val="tx1"/>
              </a:solidFill>
              <a:latin typeface="Times New Roman" panose="02020603050405020304" pitchFamily="18" charset="0"/>
              <a:cs typeface="Times New Roman" panose="02020603050405020304" pitchFamily="18" charset="0"/>
            </a:endParaRPr>
          </a:p>
          <a:p>
            <a:pPr algn="just"/>
            <a:endParaRPr lang="kk-KZ" alt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276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B26F7D-1982-462E-BAD1-E727CC73500C}"/>
              </a:ext>
            </a:extLst>
          </p:cNvPr>
          <p:cNvSpPr>
            <a:spLocks noGrp="1"/>
          </p:cNvSpPr>
          <p:nvPr>
            <p:ph idx="1"/>
          </p:nvPr>
        </p:nvSpPr>
        <p:spPr>
          <a:xfrm>
            <a:off x="685800" y="668044"/>
            <a:ext cx="10820400" cy="5607698"/>
          </a:xfrm>
          <a:solidFill>
            <a:schemeClr val="accent1">
              <a:lumMod val="40000"/>
              <a:lumOff val="60000"/>
            </a:schemeClr>
          </a:solidFill>
          <a:ln>
            <a:solidFill>
              <a:schemeClr val="accent1">
                <a:lumMod val="75000"/>
              </a:schemeClr>
            </a:solidFill>
          </a:ln>
          <a:effectLst>
            <a:glow rad="101600">
              <a:schemeClr val="accent1">
                <a:satMod val="175000"/>
                <a:alpha val="40000"/>
              </a:schemeClr>
            </a:glow>
          </a:effectLst>
        </p:spPr>
        <p:txBody>
          <a:bodyPr>
            <a:normAutofit/>
          </a:bodyPr>
          <a:lstStyle/>
          <a:p>
            <a:pPr algn="just"/>
            <a:r>
              <a:rPr lang="ru-RU" dirty="0" err="1">
                <a:solidFill>
                  <a:schemeClr val="tx1"/>
                </a:solidFill>
                <a:latin typeface="Times New Roman" panose="02020603050405020304" pitchFamily="18" charset="0"/>
                <a:cs typeface="Times New Roman" panose="02020603050405020304" pitchFamily="18" charset="0"/>
              </a:rPr>
              <a:t>Жасушаішілік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құрылымдардың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қалыптасуымен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уақытта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арасындағы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функционалды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қалыптасуы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жүреді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екі</a:t>
            </a:r>
            <a:r>
              <a:rPr lang="ru-RU" dirty="0">
                <a:solidFill>
                  <a:schemeClr val="tx1"/>
                </a:solidFill>
                <a:latin typeface="Times New Roman" panose="02020603050405020304" pitchFamily="18" charset="0"/>
                <a:cs typeface="Times New Roman" panose="02020603050405020304" pitchFamily="18" charset="0"/>
              </a:rPr>
              <a:t> процесс </a:t>
            </a:r>
            <a:r>
              <a:rPr lang="ru-RU" dirty="0" err="1">
                <a:solidFill>
                  <a:schemeClr val="tx1"/>
                </a:solidFill>
                <a:latin typeface="Times New Roman" panose="02020603050405020304" pitchFamily="18" charset="0"/>
                <a:cs typeface="Times New Roman" panose="02020603050405020304" pitchFamily="18" charset="0"/>
              </a:rPr>
              <a:t>бір-бірін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өзара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байланыстырады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Прокариоттардың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құрылымы</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жұмыс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істеуінің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қарапайымдылығына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қарамастан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бактериялар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әсіресе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еркін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өмір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сүретіндер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заттар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табылады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флагелярлы</a:t>
            </a:r>
            <a:r>
              <a:rPr lang="ru-RU" dirty="0">
                <a:solidFill>
                  <a:schemeClr val="tx1"/>
                </a:solidFill>
                <a:latin typeface="Times New Roman" panose="02020603050405020304" pitchFamily="18" charset="0"/>
                <a:cs typeface="Times New Roman" panose="02020603050405020304" pitchFamily="18" charset="0"/>
              </a:rPr>
              <a:t> Локомотив аппараты </a:t>
            </a:r>
            <a:r>
              <a:rPr lang="ru-RU" dirty="0" err="1">
                <a:solidFill>
                  <a:schemeClr val="tx1"/>
                </a:solidFill>
                <a:latin typeface="Times New Roman" panose="02020603050405020304" pitchFamily="18" charset="0"/>
                <a:cs typeface="Times New Roman" panose="02020603050405020304" pitchFamily="18" charset="0"/>
              </a:rPr>
              <a:t>рецепторлардан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ақпарат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алатын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сигналдарды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есте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сақтауға</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барабар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орынды</a:t>
            </a:r>
            <a:r>
              <a:rPr lang="ru-RU" dirty="0">
                <a:solidFill>
                  <a:schemeClr val="tx1"/>
                </a:solidFill>
                <a:latin typeface="Times New Roman" panose="02020603050405020304" pitchFamily="18" charset="0"/>
                <a:cs typeface="Times New Roman" panose="02020603050405020304" pitchFamily="18" charset="0"/>
              </a:rPr>
              <a:t>) командаларды </a:t>
            </a:r>
            <a:r>
              <a:rPr lang="ru-RU" dirty="0" err="1">
                <a:solidFill>
                  <a:schemeClr val="tx1"/>
                </a:solidFill>
                <a:latin typeface="Times New Roman" panose="02020603050405020304" pitchFamily="18" charset="0"/>
                <a:cs typeface="Times New Roman" panose="02020603050405020304" pitchFamily="18" charset="0"/>
              </a:rPr>
              <a:t>әзірлеуге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қабілетті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арнайы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жүйемен</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басқарылады</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Генетикалық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жүйе</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smtClean="0">
                <a:solidFill>
                  <a:schemeClr val="tx1"/>
                </a:solidFill>
                <a:latin typeface="Times New Roman" panose="02020603050405020304" pitchFamily="18" charset="0"/>
                <a:cs typeface="Times New Roman" panose="02020603050405020304" pitchFamily="18" charset="0"/>
              </a:rPr>
              <a:t>барлығыметаболикалық</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процестердің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әртүрлілігі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өзін-өзі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ұйымдастыруы</a:t>
            </a:r>
            <a:r>
              <a:rPr lang="ru-RU" dirty="0">
                <a:solidFill>
                  <a:schemeClr val="tx1"/>
                </a:solidFill>
                <a:latin typeface="Times New Roman" panose="02020603050405020304" pitchFamily="18" charset="0"/>
                <a:cs typeface="Times New Roman" panose="02020603050405020304" pitchFamily="18" charset="0"/>
              </a:rPr>
              <a:t> мен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морфогенезінің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құрайтын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тікелей</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кері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желісімен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тігілген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Прокариоттардың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көбеюінің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нақты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механизмдері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күрделі</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әрі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қарай</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зерттеуді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қажет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етеді</a:t>
            </a:r>
            <a:r>
              <a:rPr lang="ru-RU" dirty="0">
                <a:solidFill>
                  <a:schemeClr val="tx1"/>
                </a:solidFill>
                <a:latin typeface="Times New Roman" panose="02020603050405020304" pitchFamily="18" charset="0"/>
                <a:cs typeface="Times New Roman" panose="02020603050405020304" pitchFamily="18" charset="0"/>
              </a:rPr>
              <a:t>.</a:t>
            </a:r>
          </a:p>
          <a:p>
            <a:pPr algn="just"/>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659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B26F7D-1982-462E-BAD1-E727CC73500C}"/>
              </a:ext>
            </a:extLst>
          </p:cNvPr>
          <p:cNvSpPr>
            <a:spLocks noGrp="1"/>
          </p:cNvSpPr>
          <p:nvPr>
            <p:ph idx="1"/>
          </p:nvPr>
        </p:nvSpPr>
        <p:spPr>
          <a:xfrm>
            <a:off x="221673" y="190373"/>
            <a:ext cx="11161697" cy="5607698"/>
          </a:xfrm>
          <a:solidFill>
            <a:schemeClr val="accent1">
              <a:lumMod val="40000"/>
              <a:lumOff val="60000"/>
            </a:schemeClr>
          </a:solidFill>
          <a:ln>
            <a:solidFill>
              <a:schemeClr val="accent1">
                <a:lumMod val="75000"/>
              </a:schemeClr>
            </a:solidFill>
          </a:ln>
          <a:effectLst>
            <a:glow rad="101600">
              <a:schemeClr val="accent1">
                <a:satMod val="175000"/>
                <a:alpha val="40000"/>
              </a:schemeClr>
            </a:glow>
          </a:effectLst>
        </p:spPr>
        <p:txBody>
          <a:bodyPr>
            <a:normAutofit/>
          </a:bodyPr>
          <a:lstStyle/>
          <a:p>
            <a:pPr algn="just"/>
            <a:r>
              <a:rPr lang="ru-RU" dirty="0" err="1">
                <a:solidFill>
                  <a:schemeClr val="tx1"/>
                </a:solidFill>
                <a:latin typeface="Times New Roman" panose="02020603050405020304" pitchFamily="18" charset="0"/>
                <a:cs typeface="Times New Roman" panose="02020603050405020304" pitchFamily="18" charset="0"/>
              </a:rPr>
              <a:t>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клеткалы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эукариоттардың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a:t>
            </a:r>
            <a:r>
              <a:rPr lang="ru-RU" dirty="0">
                <a:solidFill>
                  <a:schemeClr val="tx1"/>
                </a:solidFill>
                <a:latin typeface="Times New Roman" panose="02020603050405020304" pitchFamily="18" charset="0"/>
                <a:cs typeface="Times New Roman" panose="02020603050405020304" pitchFamily="18" charset="0"/>
              </a:rPr>
              <a:t>-протозоа, </a:t>
            </a:r>
            <a:r>
              <a:rPr lang="ru-RU" dirty="0" err="1">
                <a:solidFill>
                  <a:schemeClr val="tx1"/>
                </a:solidFill>
                <a:latin typeface="Times New Roman" panose="02020603050405020304" pitchFamily="18" charset="0"/>
                <a:cs typeface="Times New Roman" panose="02020603050405020304" pitchFamily="18" charset="0"/>
              </a:rPr>
              <a:t>атауына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қайшы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организмдердің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күрделенуінің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күшті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секірісін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атап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өтті</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Атап</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айтқанда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a:t>
            </a:r>
            <a:r>
              <a:rPr lang="ru-RU" dirty="0" err="1" smtClean="0">
                <a:solidFill>
                  <a:schemeClr val="tx1"/>
                </a:solidFill>
                <a:latin typeface="Times New Roman" panose="02020603050405020304" pitchFamily="18" charset="0"/>
                <a:cs typeface="Times New Roman" panose="02020603050405020304" pitchFamily="18" charset="0"/>
              </a:rPr>
              <a:t>асыл</a:t>
            </a:r>
            <a:r>
              <a:rPr lang="ru-RU" dirty="0" smtClean="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өсімдіктердің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пластидтері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симбиотикалық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балдырлар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жасушаларынан</a:t>
            </a:r>
            <a:r>
              <a:rPr lang="ru-RU" dirty="0">
                <a:solidFill>
                  <a:schemeClr val="tx1"/>
                </a:solidFill>
                <a:latin typeface="Times New Roman" panose="02020603050405020304" pitchFamily="18" charset="0"/>
                <a:cs typeface="Times New Roman" panose="02020603050405020304" pitchFamily="18" charset="0"/>
              </a:rPr>
              <a:t>, ал митохондрия </a:t>
            </a:r>
            <a:r>
              <a:rPr lang="ru-RU" dirty="0" err="1">
                <a:solidFill>
                  <a:schemeClr val="tx1"/>
                </a:solidFill>
                <a:latin typeface="Times New Roman" panose="02020603050405020304" pitchFamily="18" charset="0"/>
                <a:cs typeface="Times New Roman" panose="02020603050405020304" pitchFamily="18" charset="0"/>
              </a:rPr>
              <a:t>аэробты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бактериядан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пайда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болды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Флагелла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цилия</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центриолалар</a:t>
            </a:r>
            <a:r>
              <a:rPr lang="ru-RU" dirty="0">
                <a:solidFill>
                  <a:schemeClr val="tx1"/>
                </a:solidFill>
                <a:latin typeface="Times New Roman" panose="02020603050405020304" pitchFamily="18" charset="0"/>
                <a:cs typeface="Times New Roman" panose="02020603050405020304" pitchFamily="18" charset="0"/>
              </a:rPr>
              <a:t> және </a:t>
            </a:r>
            <a:r>
              <a:rPr lang="ru-RU" dirty="0" err="1">
                <a:solidFill>
                  <a:schemeClr val="tx1"/>
                </a:solidFill>
                <a:latin typeface="Times New Roman" panose="02020603050405020304" pitchFamily="18" charset="0"/>
                <a:cs typeface="Times New Roman" panose="02020603050405020304" pitchFamily="18" charset="0"/>
              </a:rPr>
              <a:t>митоздық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шыбықтар</a:t>
            </a:r>
            <a:r>
              <a:rPr lang="ru-RU" dirty="0">
                <a:solidFill>
                  <a:schemeClr val="tx1"/>
                </a:solidFill>
                <a:latin typeface="Times New Roman" panose="02020603050405020304" pitchFamily="18" charset="0"/>
                <a:cs typeface="Times New Roman" panose="02020603050405020304" pitchFamily="18" charset="0"/>
              </a:rPr>
              <a:t> да </a:t>
            </a:r>
            <a:r>
              <a:rPr lang="ru-RU" dirty="0" err="1">
                <a:solidFill>
                  <a:schemeClr val="tx1"/>
                </a:solidFill>
                <a:latin typeface="Times New Roman" panose="02020603050405020304" pitchFamily="18" charset="0"/>
                <a:cs typeface="Times New Roman" panose="02020603050405020304" pitchFamily="18" charset="0"/>
              </a:rPr>
              <a:t>өздерінің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шығу</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тегі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симбиотикалық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ағзаларға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байланысты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олар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алдымен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негізгі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жасушаның</a:t>
            </a:r>
            <a:r>
              <a:rPr lang="ru-RU" dirty="0">
                <a:solidFill>
                  <a:schemeClr val="tx1"/>
                </a:solidFill>
                <a:latin typeface="Times New Roman" panose="02020603050405020304" pitchFamily="18" charset="0"/>
                <a:cs typeface="Times New Roman" panose="02020603050405020304" pitchFamily="18" charset="0"/>
              </a:rPr>
              <a:t> сыртқы </a:t>
            </a:r>
            <a:r>
              <a:rPr lang="ru-RU" dirty="0" err="1">
                <a:solidFill>
                  <a:schemeClr val="tx1"/>
                </a:solidFill>
                <a:latin typeface="Times New Roman" panose="02020603050405020304" pitchFamily="18" charset="0"/>
                <a:cs typeface="Times New Roman" panose="02020603050405020304" pitchFamily="18" charset="0"/>
              </a:rPr>
              <a:t>бетіне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жабысып</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содан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кейін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оның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ішкі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құрылымына</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енеді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деген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пікір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айтылды</a:t>
            </a:r>
            <a:r>
              <a:rPr lang="ru-RU" dirty="0">
                <a:solidFill>
                  <a:schemeClr val="tx1"/>
                </a:solidFill>
                <a:latin typeface="Times New Roman" panose="02020603050405020304" pitchFamily="18" charset="0"/>
                <a:cs typeface="Times New Roman" panose="02020603050405020304" pitchFamily="18" charset="0"/>
              </a:rPr>
              <a:t>. Митохондрия </a:t>
            </a:r>
            <a:r>
              <a:rPr lang="ru-RU" dirty="0" err="1">
                <a:solidFill>
                  <a:schemeClr val="tx1"/>
                </a:solidFill>
                <a:latin typeface="Times New Roman" panose="02020603050405020304" pitchFamily="18" charset="0"/>
                <a:cs typeface="Times New Roman" panose="02020603050405020304" pitchFamily="18" charset="0"/>
              </a:rPr>
              <a:t>сияқты</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қос</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мембранамен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жабылған</a:t>
            </a:r>
            <a:r>
              <a:rPr lang="ru-RU" dirty="0">
                <a:solidFill>
                  <a:schemeClr val="tx1"/>
                </a:solidFill>
                <a:latin typeface="Times New Roman" panose="02020603050405020304" pitchFamily="18" charset="0"/>
                <a:cs typeface="Times New Roman" panose="02020603050405020304" pitchFamily="18" charset="0"/>
              </a:rPr>
              <a:t> ядро </a:t>
            </a:r>
            <a:r>
              <a:rPr lang="ru-RU" dirty="0" err="1">
                <a:solidFill>
                  <a:schemeClr val="tx1"/>
                </a:solidFill>
                <a:latin typeface="Times New Roman" panose="02020603050405020304" pitchFamily="18" charset="0"/>
                <a:cs typeface="Times New Roman" panose="02020603050405020304" pitchFamily="18" charset="0"/>
              </a:rPr>
              <a:t>уақыт</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өте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келе</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цитоплазмасын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жоғалтқан</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кейбір</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жасушаішілік</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симбионның</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эволюциялық</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рудименті</a:t>
            </a:r>
            <a:r>
              <a:rPr lang="ru-RU" dirty="0">
                <a:solidFill>
                  <a:schemeClr val="tx1"/>
                </a:solidFill>
                <a:latin typeface="Times New Roman" panose="02020603050405020304" pitchFamily="18" charset="0"/>
                <a:cs typeface="Times New Roman" panose="02020603050405020304" pitchFamily="18" charset="0"/>
              </a:rPr>
              <a:t> </a:t>
            </a:r>
            <a:r>
              <a:rPr lang="ru-RU" dirty="0" err="1">
                <a:solidFill>
                  <a:schemeClr val="tx1"/>
                </a:solidFill>
                <a:latin typeface="Times New Roman" panose="02020603050405020304" pitchFamily="18" charset="0"/>
                <a:cs typeface="Times New Roman" panose="02020603050405020304" pitchFamily="18" charset="0"/>
              </a:rPr>
              <a:t>болуы</a:t>
            </a:r>
            <a:r>
              <a:rPr lang="ru-RU" dirty="0">
                <a:solidFill>
                  <a:schemeClr val="tx1"/>
                </a:solidFill>
                <a:latin typeface="Times New Roman" panose="02020603050405020304" pitchFamily="18" charset="0"/>
                <a:cs typeface="Times New Roman" panose="02020603050405020304" pitchFamily="18" charset="0"/>
              </a:rPr>
              <a:t> </a:t>
            </a:r>
            <a:r>
              <a:rPr lang="ru-RU" dirty="0" err="1" smtClean="0">
                <a:solidFill>
                  <a:schemeClr val="tx1"/>
                </a:solidFill>
                <a:latin typeface="Times New Roman" panose="02020603050405020304" pitchFamily="18" charset="0"/>
                <a:cs typeface="Times New Roman" panose="02020603050405020304" pitchFamily="18" charset="0"/>
              </a:rPr>
              <a:t>мүмкін</a:t>
            </a:r>
            <a:r>
              <a:rPr lang="ru-RU" dirty="0" smtClean="0">
                <a:solidFill>
                  <a:schemeClr val="tx1"/>
                </a:solidFill>
                <a:latin typeface="Times New Roman" panose="02020603050405020304" pitchFamily="18" charset="0"/>
                <a:cs typeface="Times New Roman" panose="02020603050405020304" pitchFamily="18" charset="0"/>
              </a:rPr>
              <a:t>. </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825" y="0"/>
            <a:ext cx="10287000" cy="6636327"/>
          </a:xfrm>
          <a:prstGeom prst="rect">
            <a:avLst/>
          </a:prstGeom>
        </p:spPr>
      </p:pic>
    </p:spTree>
    <p:extLst>
      <p:ext uri="{BB962C8B-B14F-4D97-AF65-F5344CB8AC3E}">
        <p14:creationId xmlns:p14="http://schemas.microsoft.com/office/powerpoint/2010/main" val="89032406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581</TotalTime>
  <Words>2783</Words>
  <Application>Microsoft Office PowerPoint</Application>
  <PresentationFormat>Широкоэкранный</PresentationFormat>
  <Paragraphs>55</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Garamond</vt:lpstr>
      <vt:lpstr>Times New Roman</vt:lpstr>
      <vt:lpstr>Натуральные материалы</vt:lpstr>
      <vt:lpstr> №14 дәріс Тақырыбы:«Биожүйелердің морфогенезі»</vt:lpstr>
      <vt:lpstr>Жоспары:</vt:lpstr>
      <vt:lpstr>Кіріспе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Symbat</cp:lastModifiedBy>
  <cp:revision>34</cp:revision>
  <dcterms:created xsi:type="dcterms:W3CDTF">2020-10-28T08:01:45Z</dcterms:created>
  <dcterms:modified xsi:type="dcterms:W3CDTF">2020-12-15T08:59:13Z</dcterms:modified>
</cp:coreProperties>
</file>